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7" r:id="rId3"/>
    <p:sldId id="287" r:id="rId4"/>
    <p:sldId id="286" r:id="rId5"/>
    <p:sldId id="293" r:id="rId6"/>
    <p:sldId id="280" r:id="rId7"/>
    <p:sldId id="304" r:id="rId8"/>
    <p:sldId id="305" r:id="rId9"/>
    <p:sldId id="306" r:id="rId10"/>
    <p:sldId id="307" r:id="rId11"/>
    <p:sldId id="310" r:id="rId12"/>
    <p:sldId id="309" r:id="rId13"/>
    <p:sldId id="313" r:id="rId14"/>
    <p:sldId id="311" r:id="rId15"/>
    <p:sldId id="312" r:id="rId16"/>
    <p:sldId id="314" r:id="rId17"/>
    <p:sldId id="270" r:id="rId18"/>
    <p:sldId id="294" r:id="rId19"/>
    <p:sldId id="296" r:id="rId20"/>
    <p:sldId id="295" r:id="rId21"/>
    <p:sldId id="297" r:id="rId22"/>
    <p:sldId id="298" r:id="rId23"/>
    <p:sldId id="291" r:id="rId24"/>
    <p:sldId id="284" r:id="rId25"/>
    <p:sldId id="301" r:id="rId26"/>
    <p:sldId id="299" r:id="rId27"/>
    <p:sldId id="302" r:id="rId28"/>
    <p:sldId id="300" r:id="rId29"/>
    <p:sldId id="303" r:id="rId30"/>
    <p:sldId id="315"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129" userDrawn="1">
          <p15:clr>
            <a:srgbClr val="A4A3A4"/>
          </p15:clr>
        </p15:guide>
        <p15:guide id="4" pos="551" userDrawn="1">
          <p15:clr>
            <a:srgbClr val="A4A3A4"/>
          </p15:clr>
        </p15:guide>
        <p15:guide id="5" orient="horz" pos="731" userDrawn="1">
          <p15:clr>
            <a:srgbClr val="A4A3A4"/>
          </p15:clr>
        </p15:guide>
        <p15:guide id="6" orient="horz" pos="397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867307433@qq.com" initials="8" lastIdx="1" clrIdx="0">
    <p:extLst>
      <p:ext uri="{19B8F6BF-5375-455C-9EA6-DF929625EA0E}">
        <p15:presenceInfo xmlns:p15="http://schemas.microsoft.com/office/powerpoint/2012/main" userId="e55f5ea61df1a32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1813"/>
    <a:srgbClr val="FEF490"/>
    <a:srgbClr val="F41A24"/>
    <a:srgbClr val="FEB03E"/>
    <a:srgbClr val="960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04" autoAdjust="0"/>
    <p:restoredTop sz="94660"/>
  </p:normalViewPr>
  <p:slideViewPr>
    <p:cSldViewPr snapToGrid="0" showGuides="1">
      <p:cViewPr varScale="1">
        <p:scale>
          <a:sx n="81" d="100"/>
          <a:sy n="81" d="100"/>
        </p:scale>
        <p:origin x="730" y="67"/>
      </p:cViewPr>
      <p:guideLst>
        <p:guide orient="horz" pos="2160"/>
        <p:guide pos="3840"/>
        <p:guide pos="7129"/>
        <p:guide pos="551"/>
        <p:guide orient="horz" pos="731"/>
        <p:guide orient="horz" pos="397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432428-C1E4-4B93-8253-BD5B18F64E62}" type="datetimeFigureOut">
              <a:rPr lang="zh-CN" altLang="en-US" smtClean="0"/>
              <a:t>2020/5/6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B2E902-81C4-4ED6-B52D-D1F804974F50}" type="slidenum">
              <a:rPr lang="zh-CN" altLang="en-US" smtClean="0"/>
              <a:t>‹#›</a:t>
            </a:fld>
            <a:endParaRPr lang="zh-CN" altLang="en-US"/>
          </a:p>
        </p:txBody>
      </p:sp>
    </p:spTree>
    <p:extLst>
      <p:ext uri="{BB962C8B-B14F-4D97-AF65-F5344CB8AC3E}">
        <p14:creationId xmlns:p14="http://schemas.microsoft.com/office/powerpoint/2010/main" val="1453475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ADAE440-C111-44A7-8187-5F2367CC8E03}" type="datetimeFigureOut">
              <a:rPr lang="zh-CN" altLang="en-US" smtClean="0"/>
              <a:t>2020/5/6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7305AC-CEC7-4973-A613-2D8C5EA5100D}" type="slidenum">
              <a:rPr lang="zh-CN" altLang="en-US" smtClean="0"/>
              <a:t>‹#›</a:t>
            </a:fld>
            <a:endParaRPr lang="zh-CN" altLang="en-US"/>
          </a:p>
        </p:txBody>
      </p:sp>
    </p:spTree>
    <p:extLst>
      <p:ext uri="{BB962C8B-B14F-4D97-AF65-F5344CB8AC3E}">
        <p14:creationId xmlns:p14="http://schemas.microsoft.com/office/powerpoint/2010/main" val="2935259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ADAE440-C111-44A7-8187-5F2367CC8E03}" type="datetimeFigureOut">
              <a:rPr lang="zh-CN" altLang="en-US" smtClean="0"/>
              <a:t>2020/5/6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7305AC-CEC7-4973-A613-2D8C5EA5100D}" type="slidenum">
              <a:rPr lang="zh-CN" altLang="en-US" smtClean="0"/>
              <a:t>‹#›</a:t>
            </a:fld>
            <a:endParaRPr lang="zh-CN" altLang="en-US"/>
          </a:p>
        </p:txBody>
      </p:sp>
    </p:spTree>
    <p:extLst>
      <p:ext uri="{BB962C8B-B14F-4D97-AF65-F5344CB8AC3E}">
        <p14:creationId xmlns:p14="http://schemas.microsoft.com/office/powerpoint/2010/main" val="1812991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ADAE440-C111-44A7-8187-5F2367CC8E03}" type="datetimeFigureOut">
              <a:rPr lang="zh-CN" altLang="en-US" smtClean="0"/>
              <a:t>2020/5/6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7305AC-CEC7-4973-A613-2D8C5EA5100D}" type="slidenum">
              <a:rPr lang="zh-CN" altLang="en-US" smtClean="0"/>
              <a:t>‹#›</a:t>
            </a:fld>
            <a:endParaRPr lang="zh-CN" altLang="en-US"/>
          </a:p>
        </p:txBody>
      </p:sp>
    </p:spTree>
    <p:extLst>
      <p:ext uri="{BB962C8B-B14F-4D97-AF65-F5344CB8AC3E}">
        <p14:creationId xmlns:p14="http://schemas.microsoft.com/office/powerpoint/2010/main" val="1755242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ADAE440-C111-44A7-8187-5F2367CC8E03}" type="datetimeFigureOut">
              <a:rPr lang="zh-CN" altLang="en-US" smtClean="0"/>
              <a:t>2020/5/6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7305AC-CEC7-4973-A613-2D8C5EA5100D}" type="slidenum">
              <a:rPr lang="zh-CN" altLang="en-US" smtClean="0"/>
              <a:t>‹#›</a:t>
            </a:fld>
            <a:endParaRPr lang="zh-CN" altLang="en-US"/>
          </a:p>
        </p:txBody>
      </p:sp>
    </p:spTree>
    <p:extLst>
      <p:ext uri="{BB962C8B-B14F-4D97-AF65-F5344CB8AC3E}">
        <p14:creationId xmlns:p14="http://schemas.microsoft.com/office/powerpoint/2010/main" val="2793615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ADAE440-C111-44A7-8187-5F2367CC8E03}" type="datetimeFigureOut">
              <a:rPr lang="zh-CN" altLang="en-US" smtClean="0"/>
              <a:t>2020/5/6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7305AC-CEC7-4973-A613-2D8C5EA5100D}" type="slidenum">
              <a:rPr lang="zh-CN" altLang="en-US" smtClean="0"/>
              <a:t>‹#›</a:t>
            </a:fld>
            <a:endParaRPr lang="zh-CN" altLang="en-US"/>
          </a:p>
        </p:txBody>
      </p:sp>
    </p:spTree>
    <p:extLst>
      <p:ext uri="{BB962C8B-B14F-4D97-AF65-F5344CB8AC3E}">
        <p14:creationId xmlns:p14="http://schemas.microsoft.com/office/powerpoint/2010/main" val="2501198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ADAE440-C111-44A7-8187-5F2367CC8E03}" type="datetimeFigureOut">
              <a:rPr lang="zh-CN" altLang="en-US" smtClean="0"/>
              <a:t>2020/5/6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27305AC-CEC7-4973-A613-2D8C5EA5100D}" type="slidenum">
              <a:rPr lang="zh-CN" altLang="en-US" smtClean="0"/>
              <a:t>‹#›</a:t>
            </a:fld>
            <a:endParaRPr lang="zh-CN" altLang="en-US"/>
          </a:p>
        </p:txBody>
      </p:sp>
    </p:spTree>
    <p:extLst>
      <p:ext uri="{BB962C8B-B14F-4D97-AF65-F5344CB8AC3E}">
        <p14:creationId xmlns:p14="http://schemas.microsoft.com/office/powerpoint/2010/main" val="3661646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ADAE440-C111-44A7-8187-5F2367CC8E03}" type="datetimeFigureOut">
              <a:rPr lang="zh-CN" altLang="en-US" smtClean="0"/>
              <a:t>2020/5/6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27305AC-CEC7-4973-A613-2D8C5EA5100D}" type="slidenum">
              <a:rPr lang="zh-CN" altLang="en-US" smtClean="0"/>
              <a:t>‹#›</a:t>
            </a:fld>
            <a:endParaRPr lang="zh-CN" altLang="en-US"/>
          </a:p>
        </p:txBody>
      </p:sp>
    </p:spTree>
    <p:extLst>
      <p:ext uri="{BB962C8B-B14F-4D97-AF65-F5344CB8AC3E}">
        <p14:creationId xmlns:p14="http://schemas.microsoft.com/office/powerpoint/2010/main" val="1638797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ADAE440-C111-44A7-8187-5F2367CC8E03}" type="datetimeFigureOut">
              <a:rPr lang="zh-CN" altLang="en-US" smtClean="0"/>
              <a:t>2020/5/6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27305AC-CEC7-4973-A613-2D8C5EA5100D}" type="slidenum">
              <a:rPr lang="zh-CN" altLang="en-US" smtClean="0"/>
              <a:t>‹#›</a:t>
            </a:fld>
            <a:endParaRPr lang="zh-CN" altLang="en-US"/>
          </a:p>
        </p:txBody>
      </p:sp>
    </p:spTree>
    <p:extLst>
      <p:ext uri="{BB962C8B-B14F-4D97-AF65-F5344CB8AC3E}">
        <p14:creationId xmlns:p14="http://schemas.microsoft.com/office/powerpoint/2010/main" val="558679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ADAE440-C111-44A7-8187-5F2367CC8E03}" type="datetimeFigureOut">
              <a:rPr lang="zh-CN" altLang="en-US" smtClean="0"/>
              <a:t>2020/5/6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27305AC-CEC7-4973-A613-2D8C5EA5100D}" type="slidenum">
              <a:rPr lang="zh-CN" altLang="en-US" smtClean="0"/>
              <a:t>‹#›</a:t>
            </a:fld>
            <a:endParaRPr lang="zh-CN" altLang="en-US"/>
          </a:p>
        </p:txBody>
      </p:sp>
    </p:spTree>
    <p:extLst>
      <p:ext uri="{BB962C8B-B14F-4D97-AF65-F5344CB8AC3E}">
        <p14:creationId xmlns:p14="http://schemas.microsoft.com/office/powerpoint/2010/main" val="595755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ADAE440-C111-44A7-8187-5F2367CC8E03}" type="datetimeFigureOut">
              <a:rPr lang="zh-CN" altLang="en-US" smtClean="0"/>
              <a:t>2020/5/6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27305AC-CEC7-4973-A613-2D8C5EA5100D}" type="slidenum">
              <a:rPr lang="zh-CN" altLang="en-US" smtClean="0"/>
              <a:t>‹#›</a:t>
            </a:fld>
            <a:endParaRPr lang="zh-CN" altLang="en-US"/>
          </a:p>
        </p:txBody>
      </p:sp>
    </p:spTree>
    <p:extLst>
      <p:ext uri="{BB962C8B-B14F-4D97-AF65-F5344CB8AC3E}">
        <p14:creationId xmlns:p14="http://schemas.microsoft.com/office/powerpoint/2010/main" val="276807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ADAE440-C111-44A7-8187-5F2367CC8E03}" type="datetimeFigureOut">
              <a:rPr lang="zh-CN" altLang="en-US" smtClean="0"/>
              <a:t>2020/5/6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27305AC-CEC7-4973-A613-2D8C5EA5100D}" type="slidenum">
              <a:rPr lang="zh-CN" altLang="en-US" smtClean="0"/>
              <a:t>‹#›</a:t>
            </a:fld>
            <a:endParaRPr lang="zh-CN" altLang="en-US"/>
          </a:p>
        </p:txBody>
      </p:sp>
    </p:spTree>
    <p:extLst>
      <p:ext uri="{BB962C8B-B14F-4D97-AF65-F5344CB8AC3E}">
        <p14:creationId xmlns:p14="http://schemas.microsoft.com/office/powerpoint/2010/main" val="1301774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18"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DAE440-C111-44A7-8187-5F2367CC8E03}" type="datetimeFigureOut">
              <a:rPr lang="zh-CN" altLang="en-US" smtClean="0"/>
              <a:t>2020/5/6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7305AC-CEC7-4973-A613-2D8C5EA5100D}" type="slidenum">
              <a:rPr lang="zh-CN" altLang="en-US" smtClean="0"/>
              <a:t>‹#›</a:t>
            </a:fld>
            <a:endParaRPr lang="zh-CN" altLang="en-US"/>
          </a:p>
        </p:txBody>
      </p:sp>
      <p:grpSp>
        <p:nvGrpSpPr>
          <p:cNvPr id="8" name="组合 7"/>
          <p:cNvGrpSpPr/>
          <p:nvPr userDrawn="1"/>
        </p:nvGrpSpPr>
        <p:grpSpPr>
          <a:xfrm>
            <a:off x="777057" y="5511225"/>
            <a:ext cx="1762944" cy="1346774"/>
            <a:chOff x="1604370" y="3187221"/>
            <a:chExt cx="4821721" cy="3683479"/>
          </a:xfrm>
        </p:grpSpPr>
        <p:pic>
          <p:nvPicPr>
            <p:cNvPr id="9" name="图片 8"/>
            <p:cNvPicPr>
              <a:picLocks noChangeAspect="1"/>
            </p:cNvPicPr>
            <p:nvPr/>
          </p:nvPicPr>
          <p:blipFill rotWithShape="1">
            <a:blip r:embed="rId15" cstate="print">
              <a:extLst>
                <a:ext uri="{28A0092B-C50C-407E-A947-70E740481C1C}">
                  <a14:useLocalDpi xmlns:a14="http://schemas.microsoft.com/office/drawing/2010/main" val="0"/>
                </a:ext>
              </a:extLst>
            </a:blip>
            <a:srcRect b="24183"/>
            <a:stretch/>
          </p:blipFill>
          <p:spPr>
            <a:xfrm>
              <a:off x="1604370" y="3187221"/>
              <a:ext cx="4180229" cy="3683479"/>
            </a:xfrm>
            <a:prstGeom prst="rect">
              <a:avLst/>
            </a:prstGeom>
          </p:spPr>
        </p:pic>
        <p:pic>
          <p:nvPicPr>
            <p:cNvPr id="10" name="图片 9"/>
            <p:cNvPicPr>
              <a:picLocks noChangeAspect="1"/>
            </p:cNvPicPr>
            <p:nvPr/>
          </p:nvPicPr>
          <p:blipFill rotWithShape="1">
            <a:blip r:embed="rId16" cstate="print">
              <a:extLst>
                <a:ext uri="{28A0092B-C50C-407E-A947-70E740481C1C}">
                  <a14:useLocalDpi xmlns:a14="http://schemas.microsoft.com/office/drawing/2010/main" val="0"/>
                </a:ext>
              </a:extLst>
            </a:blip>
            <a:srcRect b="9381"/>
            <a:stretch/>
          </p:blipFill>
          <p:spPr>
            <a:xfrm>
              <a:off x="3497551" y="3773643"/>
              <a:ext cx="2928540" cy="3084358"/>
            </a:xfrm>
            <a:prstGeom prst="rect">
              <a:avLst/>
            </a:prstGeom>
          </p:spPr>
        </p:pic>
      </p:grpSp>
      <p:pic>
        <p:nvPicPr>
          <p:cNvPr id="11" name="图片 10"/>
          <p:cNvPicPr>
            <a:picLocks noChangeAspect="1"/>
          </p:cNvPicPr>
          <p:nvPr userDrawn="1"/>
        </p:nvPicPr>
        <p:blipFill rotWithShape="1">
          <a:blip r:embed="rId17" cstate="print">
            <a:extLst>
              <a:ext uri="{28A0092B-C50C-407E-A947-70E740481C1C}">
                <a14:useLocalDpi xmlns:a14="http://schemas.microsoft.com/office/drawing/2010/main" val="0"/>
              </a:ext>
            </a:extLst>
          </a:blip>
          <a:srcRect t="12013" r="54517" b="2397"/>
          <a:stretch/>
        </p:blipFill>
        <p:spPr>
          <a:xfrm>
            <a:off x="0" y="4818742"/>
            <a:ext cx="1820575" cy="2039257"/>
          </a:xfrm>
          <a:prstGeom prst="rect">
            <a:avLst/>
          </a:prstGeom>
        </p:spPr>
      </p:pic>
      <p:pic>
        <p:nvPicPr>
          <p:cNvPr id="12" name="图片 11"/>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0" y="6230255"/>
            <a:ext cx="12192000" cy="631371"/>
          </a:xfrm>
          <a:prstGeom prst="rect">
            <a:avLst/>
          </a:prstGeom>
        </p:spPr>
      </p:pic>
      <p:sp>
        <p:nvSpPr>
          <p:cNvPr id="13" name="矩形 12"/>
          <p:cNvSpPr/>
          <p:nvPr userDrawn="1"/>
        </p:nvSpPr>
        <p:spPr bwMode="auto">
          <a:xfrm>
            <a:off x="-15684" y="316276"/>
            <a:ext cx="246743" cy="56642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681882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280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anim calcmode="lin" valueType="num">
                                      <p:cBhvr>
                                        <p:cTn id="10" dur="500" fill="hold"/>
                                        <p:tgtEl>
                                          <p:spTgt spid="13"/>
                                        </p:tgtEl>
                                        <p:attrNameLst>
                                          <p:attrName>ppt_x</p:attrName>
                                        </p:attrNameLst>
                                      </p:cBhvr>
                                      <p:tavLst>
                                        <p:tav tm="0">
                                          <p:val>
                                            <p:fltVal val="0.5"/>
                                          </p:val>
                                        </p:tav>
                                        <p:tav tm="100000">
                                          <p:val>
                                            <p:strVal val="#ppt_x"/>
                                          </p:val>
                                        </p:tav>
                                      </p:tavLst>
                                    </p:anim>
                                    <p:anim calcmode="lin" valueType="num">
                                      <p:cBhvr>
                                        <p:cTn id="11" dur="500" fill="hold"/>
                                        <p:tgtEl>
                                          <p:spTgt spid="1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7.xml"/><Relationship Id="rId7" Type="http://schemas.openxmlformats.org/officeDocument/2006/relationships/image" Target="../media/image10.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jpg"/><Relationship Id="rId9"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jp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3.jpg"/><Relationship Id="rId1" Type="http://schemas.openxmlformats.org/officeDocument/2006/relationships/slideLayout" Target="../slideLayouts/slideLayout7.xml"/><Relationship Id="rId5" Type="http://schemas.openxmlformats.org/officeDocument/2006/relationships/image" Target="../media/image24.jp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5.jpeg"/><Relationship Id="rId1" Type="http://schemas.openxmlformats.org/officeDocument/2006/relationships/slideLayout" Target="../slideLayouts/slideLayout7.xml"/><Relationship Id="rId5" Type="http://schemas.openxmlformats.org/officeDocument/2006/relationships/image" Target="../media/image26.jpe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7.xml"/><Relationship Id="rId7" Type="http://schemas.openxmlformats.org/officeDocument/2006/relationships/image" Target="../media/image10.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9.png"/><Relationship Id="rId11" Type="http://schemas.openxmlformats.org/officeDocument/2006/relationships/image" Target="../media/image27.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jpg"/><Relationship Id="rId9"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Layout" Target="../slideLayouts/slideLayout7.xml"/><Relationship Id="rId1" Type="http://schemas.openxmlformats.org/officeDocument/2006/relationships/tags" Target="../tags/tag3.xml"/><Relationship Id="rId5" Type="http://schemas.microsoft.com/office/2007/relationships/hdphoto" Target="../media/hdphoto1.wdp"/><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g"/><Relationship Id="rId1" Type="http://schemas.openxmlformats.org/officeDocument/2006/relationships/slideLayout" Target="../slideLayouts/slideLayout7.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Layout" Target="../slideLayouts/slideLayout7.xml"/><Relationship Id="rId1" Type="http://schemas.openxmlformats.org/officeDocument/2006/relationships/tags" Target="../tags/tag4.xml"/><Relationship Id="rId5" Type="http://schemas.microsoft.com/office/2007/relationships/hdphoto" Target="../media/hdphoto1.wdp"/><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g"/><Relationship Id="rId1" Type="http://schemas.openxmlformats.org/officeDocument/2006/relationships/slideLayout" Target="../slideLayouts/slideLayout7.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Layout" Target="../slideLayouts/slideLayout7.xml"/><Relationship Id="rId1" Type="http://schemas.openxmlformats.org/officeDocument/2006/relationships/tags" Target="../tags/tag5.xml"/><Relationship Id="rId5" Type="http://schemas.microsoft.com/office/2007/relationships/hdphoto" Target="../media/hdphoto1.wdp"/><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g"/><Relationship Id="rId1" Type="http://schemas.openxmlformats.org/officeDocument/2006/relationships/slideLayout" Target="../slideLayouts/slideLayout7.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g"/><Relationship Id="rId7" Type="http://schemas.openxmlformats.org/officeDocument/2006/relationships/image" Target="../media/image11.png"/><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27.png"/><Relationship Id="rId4" Type="http://schemas.openxmlformats.org/officeDocument/2006/relationships/image" Target="../media/image8.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19.jpe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a:lum/>
          </a:blip>
          <a:srcRect/>
          <a:stretch>
            <a:fillRect t="-6000" b="-6000"/>
          </a:stretch>
        </a:blipFill>
        <a:effectLst/>
      </p:bgPr>
    </p:bg>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5" cstate="print">
            <a:extLst>
              <a:ext uri="{28A0092B-C50C-407E-A947-70E740481C1C}">
                <a14:useLocalDpi xmlns:a14="http://schemas.microsoft.com/office/drawing/2010/main" val="0"/>
              </a:ext>
            </a:extLst>
          </a:blip>
          <a:srcRect l="8480" t="71711" r="18414"/>
          <a:stretch/>
        </p:blipFill>
        <p:spPr>
          <a:xfrm>
            <a:off x="2419350" y="5164260"/>
            <a:ext cx="7353300" cy="1693740"/>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4822"/>
            <a:ext cx="6096528" cy="4377307"/>
          </a:xfrm>
          <a:prstGeom prst="rect">
            <a:avLst/>
          </a:prstGeom>
        </p:spPr>
      </p:pic>
      <p:pic>
        <p:nvPicPr>
          <p:cNvPr id="24" name="图片 23"/>
          <p:cNvPicPr>
            <a:picLocks noChangeAspect="1"/>
          </p:cNvPicPr>
          <p:nvPr/>
        </p:nvPicPr>
        <p:blipFill rotWithShape="1">
          <a:blip r:embed="rId7" cstate="print">
            <a:extLst>
              <a:ext uri="{28A0092B-C50C-407E-A947-70E740481C1C}">
                <a14:useLocalDpi xmlns:a14="http://schemas.microsoft.com/office/drawing/2010/main" val="0"/>
              </a:ext>
            </a:extLst>
          </a:blip>
          <a:srcRect b="24183"/>
          <a:stretch/>
        </p:blipFill>
        <p:spPr>
          <a:xfrm>
            <a:off x="1604370" y="3187221"/>
            <a:ext cx="4180229" cy="3683479"/>
          </a:xfrm>
          <a:prstGeom prst="rect">
            <a:avLst/>
          </a:prstGeom>
        </p:spPr>
      </p:pic>
      <p:pic>
        <p:nvPicPr>
          <p:cNvPr id="27" name="图片 26"/>
          <p:cNvPicPr>
            <a:picLocks noChangeAspect="1"/>
          </p:cNvPicPr>
          <p:nvPr/>
        </p:nvPicPr>
        <p:blipFill rotWithShape="1">
          <a:blip r:embed="rId8" cstate="print">
            <a:extLst>
              <a:ext uri="{28A0092B-C50C-407E-A947-70E740481C1C}">
                <a14:useLocalDpi xmlns:a14="http://schemas.microsoft.com/office/drawing/2010/main" val="0"/>
              </a:ext>
            </a:extLst>
          </a:blip>
          <a:srcRect b="9381"/>
          <a:stretch/>
        </p:blipFill>
        <p:spPr>
          <a:xfrm>
            <a:off x="3398507" y="3609381"/>
            <a:ext cx="2928540" cy="3084358"/>
          </a:xfrm>
          <a:prstGeom prst="rect">
            <a:avLst/>
          </a:prstGeom>
        </p:spPr>
      </p:pic>
      <p:pic>
        <p:nvPicPr>
          <p:cNvPr id="12" name="图片 11"/>
          <p:cNvPicPr>
            <a:picLocks noChangeAspect="1"/>
          </p:cNvPicPr>
          <p:nvPr/>
        </p:nvPicPr>
        <p:blipFill rotWithShape="1">
          <a:blip r:embed="rId9" cstate="print">
            <a:extLst>
              <a:ext uri="{28A0092B-C50C-407E-A947-70E740481C1C}">
                <a14:useLocalDpi xmlns:a14="http://schemas.microsoft.com/office/drawing/2010/main" val="0"/>
              </a:ext>
            </a:extLst>
          </a:blip>
          <a:srcRect t="12013" r="54517" b="2397"/>
          <a:stretch/>
        </p:blipFill>
        <p:spPr>
          <a:xfrm>
            <a:off x="46612" y="1780260"/>
            <a:ext cx="4574924" cy="5124450"/>
          </a:xfrm>
          <a:prstGeom prst="rect">
            <a:avLst/>
          </a:prstGeom>
        </p:spPr>
      </p:pic>
      <p:pic>
        <p:nvPicPr>
          <p:cNvPr id="7" name="图片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0" y="5121671"/>
            <a:ext cx="12192000" cy="1866561"/>
          </a:xfrm>
          <a:prstGeom prst="rect">
            <a:avLst/>
          </a:prstGeom>
        </p:spPr>
      </p:pic>
      <p:sp>
        <p:nvSpPr>
          <p:cNvPr id="2" name="文本框 1">
            <a:extLst>
              <a:ext uri="{FF2B5EF4-FFF2-40B4-BE49-F238E27FC236}">
                <a16:creationId xmlns:a16="http://schemas.microsoft.com/office/drawing/2014/main" id="{4FB82F70-A7F7-4F9C-8DBF-879B79CC11BC}"/>
              </a:ext>
            </a:extLst>
          </p:cNvPr>
          <p:cNvSpPr txBox="1"/>
          <p:nvPr/>
        </p:nvSpPr>
        <p:spPr>
          <a:xfrm>
            <a:off x="3318002" y="2105561"/>
            <a:ext cx="8672567" cy="1384995"/>
          </a:xfrm>
          <a:prstGeom prst="rect">
            <a:avLst/>
          </a:prstGeom>
          <a:noFill/>
        </p:spPr>
        <p:txBody>
          <a:bodyPr wrap="none" rtlCol="0">
            <a:spAutoFit/>
          </a:bodyPr>
          <a:lstStyle/>
          <a:p>
            <a:r>
              <a:rPr lang="zh-CN" altLang="en-US" sz="4400" b="1" i="1" dirty="0"/>
              <a:t>抗美援朝对中国建设和发展的影响</a:t>
            </a:r>
            <a:endParaRPr lang="en-US" altLang="zh-CN" sz="4400" b="1" i="1" dirty="0"/>
          </a:p>
          <a:p>
            <a:r>
              <a:rPr lang="en-US" altLang="zh-CN" sz="3600" b="1" i="1" dirty="0"/>
              <a:t>——</a:t>
            </a:r>
            <a:r>
              <a:rPr lang="zh-CN" altLang="en-US" sz="4000" b="1" i="1" dirty="0"/>
              <a:t>纪念抗美援朝运动</a:t>
            </a:r>
            <a:r>
              <a:rPr lang="en-US" altLang="zh-CN" sz="4000" b="1" i="1" dirty="0"/>
              <a:t>70</a:t>
            </a:r>
            <a:r>
              <a:rPr lang="zh-CN" altLang="en-US" sz="4000" b="1" i="1" dirty="0"/>
              <a:t>周年</a:t>
            </a:r>
          </a:p>
        </p:txBody>
      </p:sp>
      <p:pic>
        <p:nvPicPr>
          <p:cNvPr id="3" name="郭兰英 - 我的祖国">
            <a:hlinkClick r:id="" action="ppaction://media"/>
            <a:extLst>
              <a:ext uri="{FF2B5EF4-FFF2-40B4-BE49-F238E27FC236}">
                <a16:creationId xmlns:a16="http://schemas.microsoft.com/office/drawing/2014/main" id="{2C58BDE5-F205-4AC1-99E1-7B6CCB28BC01}"/>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0958566" y="5735204"/>
            <a:ext cx="487363" cy="487363"/>
          </a:xfrm>
          <a:prstGeom prst="rect">
            <a:avLst/>
          </a:prstGeom>
        </p:spPr>
      </p:pic>
    </p:spTree>
    <p:extLst>
      <p:ext uri="{BB962C8B-B14F-4D97-AF65-F5344CB8AC3E}">
        <p14:creationId xmlns:p14="http://schemas.microsoft.com/office/powerpoint/2010/main" val="198482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10" presetClass="entr" presetSubtype="0" fill="hold" nodeType="withEffect">
                                  <p:stCondLst>
                                    <p:cond delay="40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500"/>
                                        <p:tgtEl>
                                          <p:spTgt spid="12"/>
                                        </p:tgtEl>
                                      </p:cBhvr>
                                    </p:animEffect>
                                  </p:childTnLst>
                                </p:cTn>
                              </p:par>
                              <p:par>
                                <p:cTn id="10" presetID="16" presetClass="entr" presetSubtype="37" fill="hold" nodeType="withEffect">
                                  <p:stCondLst>
                                    <p:cond delay="3700"/>
                                  </p:stCondLst>
                                  <p:childTnLst>
                                    <p:set>
                                      <p:cBhvr>
                                        <p:cTn id="11" dur="1" fill="hold">
                                          <p:stCondLst>
                                            <p:cond delay="0"/>
                                          </p:stCondLst>
                                        </p:cTn>
                                        <p:tgtEl>
                                          <p:spTgt spid="14"/>
                                        </p:tgtEl>
                                        <p:attrNameLst>
                                          <p:attrName>style.visibility</p:attrName>
                                        </p:attrNameLst>
                                      </p:cBhvr>
                                      <p:to>
                                        <p:strVal val="visible"/>
                                      </p:to>
                                    </p:set>
                                    <p:animEffect transition="in" filter="barn(outVertical)">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3" repeatCount="indefinite"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45"/>
          <p:cNvSpPr>
            <a:spLocks noChangeArrowheads="1"/>
          </p:cNvSpPr>
          <p:nvPr/>
        </p:nvSpPr>
        <p:spPr bwMode="auto">
          <a:xfrm>
            <a:off x="6745821" y="1657279"/>
            <a:ext cx="3195527" cy="760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endParaRPr lang="zh-CN" altLang="en-US" sz="1400" dirty="0"/>
          </a:p>
        </p:txBody>
      </p:sp>
      <p:sp>
        <p:nvSpPr>
          <p:cNvPr id="39" name="矩形 45"/>
          <p:cNvSpPr>
            <a:spLocks noChangeArrowheads="1"/>
          </p:cNvSpPr>
          <p:nvPr/>
        </p:nvSpPr>
        <p:spPr bwMode="auto">
          <a:xfrm>
            <a:off x="1361153" y="1144720"/>
            <a:ext cx="3195527" cy="760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zh-CN" altLang="en-US" sz="3200" b="1" dirty="0">
                <a:solidFill>
                  <a:srgbClr val="D11813"/>
                </a:solidFill>
                <a:latin typeface="微软雅黑" panose="020B0503020204020204" pitchFamily="34" charset="-122"/>
                <a:ea typeface="微软雅黑" panose="020B0503020204020204" pitchFamily="34" charset="-122"/>
              </a:rPr>
              <a:t>第四次战役</a:t>
            </a:r>
          </a:p>
        </p:txBody>
      </p:sp>
      <p:pic>
        <p:nvPicPr>
          <p:cNvPr id="7" name="图片 6">
            <a:extLst>
              <a:ext uri="{FF2B5EF4-FFF2-40B4-BE49-F238E27FC236}">
                <a16:creationId xmlns:a16="http://schemas.microsoft.com/office/drawing/2014/main" id="{BEC1392C-5660-4E23-A9E7-F437CA2E6C7C}"/>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artisticLineDrawing/>
                    </a14:imgEffect>
                  </a14:imgLayer>
                </a14:imgProps>
              </a:ext>
              <a:ext uri="{28A0092B-C50C-407E-A947-70E740481C1C}">
                <a14:useLocalDpi xmlns:a14="http://schemas.microsoft.com/office/drawing/2010/main" val="0"/>
              </a:ext>
            </a:extLst>
          </a:blip>
          <a:srcRect t="12013" r="54517" b="2397"/>
          <a:stretch/>
        </p:blipFill>
        <p:spPr>
          <a:xfrm>
            <a:off x="0" y="3779768"/>
            <a:ext cx="2729076" cy="3056884"/>
          </a:xfrm>
          <a:prstGeom prst="rect">
            <a:avLst/>
          </a:prstGeom>
        </p:spPr>
      </p:pic>
      <p:sp>
        <p:nvSpPr>
          <p:cNvPr id="6" name="矩形 5">
            <a:extLst>
              <a:ext uri="{FF2B5EF4-FFF2-40B4-BE49-F238E27FC236}">
                <a16:creationId xmlns:a16="http://schemas.microsoft.com/office/drawing/2014/main" id="{5D9651D0-3A03-4CFB-81CC-B6E0A5C9F29A}"/>
              </a:ext>
            </a:extLst>
          </p:cNvPr>
          <p:cNvSpPr/>
          <p:nvPr/>
        </p:nvSpPr>
        <p:spPr>
          <a:xfrm>
            <a:off x="566987" y="1899742"/>
            <a:ext cx="10382877" cy="4524315"/>
          </a:xfrm>
          <a:prstGeom prst="rect">
            <a:avLst/>
          </a:prstGeom>
        </p:spPr>
        <p:txBody>
          <a:bodyPr wrap="square">
            <a:spAutoFit/>
          </a:bodyPr>
          <a:lstStyle/>
          <a:p>
            <a:r>
              <a:rPr lang="en-US" altLang="zh-CN" sz="2800" dirty="0">
                <a:solidFill>
                  <a:srgbClr val="333333"/>
                </a:solidFill>
                <a:latin typeface="arial" panose="020B0604020202020204" pitchFamily="34" charset="0"/>
              </a:rPr>
              <a:t>	</a:t>
            </a:r>
            <a:r>
              <a:rPr lang="zh-CN" altLang="en-US" sz="3200" dirty="0">
                <a:solidFill>
                  <a:srgbClr val="333333"/>
                </a:solidFill>
                <a:latin typeface="arial" panose="020B0604020202020204" pitchFamily="34" charset="0"/>
              </a:rPr>
              <a:t>第四次战役是</a:t>
            </a:r>
            <a:r>
              <a:rPr lang="en-US" altLang="zh-CN" sz="3200" dirty="0">
                <a:solidFill>
                  <a:srgbClr val="333333"/>
                </a:solidFill>
                <a:latin typeface="arial" panose="020B0604020202020204" pitchFamily="34" charset="0"/>
              </a:rPr>
              <a:t>1951</a:t>
            </a:r>
            <a:r>
              <a:rPr lang="zh-CN" altLang="en-US" sz="3200" dirty="0">
                <a:solidFill>
                  <a:srgbClr val="333333"/>
                </a:solidFill>
                <a:latin typeface="arial" panose="020B0604020202020204" pitchFamily="34" charset="0"/>
              </a:rPr>
              <a:t>年</a:t>
            </a:r>
            <a:r>
              <a:rPr lang="en-US" altLang="zh-CN" sz="3200" dirty="0">
                <a:solidFill>
                  <a:srgbClr val="333333"/>
                </a:solidFill>
                <a:latin typeface="arial" panose="020B0604020202020204" pitchFamily="34" charset="0"/>
              </a:rPr>
              <a:t>1</a:t>
            </a:r>
            <a:r>
              <a:rPr lang="zh-CN" altLang="en-US" sz="3200" dirty="0">
                <a:solidFill>
                  <a:srgbClr val="333333"/>
                </a:solidFill>
                <a:latin typeface="arial" panose="020B0604020202020204" pitchFamily="34" charset="0"/>
              </a:rPr>
              <a:t>月</a:t>
            </a:r>
            <a:r>
              <a:rPr lang="en-US" altLang="zh-CN" sz="3200" dirty="0">
                <a:solidFill>
                  <a:srgbClr val="333333"/>
                </a:solidFill>
                <a:latin typeface="arial" panose="020B0604020202020204" pitchFamily="34" charset="0"/>
              </a:rPr>
              <a:t>25</a:t>
            </a:r>
            <a:r>
              <a:rPr lang="zh-CN" altLang="en-US" sz="3200" dirty="0">
                <a:solidFill>
                  <a:srgbClr val="333333"/>
                </a:solidFill>
                <a:latin typeface="arial" panose="020B0604020202020204" pitchFamily="34" charset="0"/>
              </a:rPr>
              <a:t>日至</a:t>
            </a:r>
            <a:r>
              <a:rPr lang="en-US" altLang="zh-CN" sz="3200" dirty="0">
                <a:solidFill>
                  <a:srgbClr val="333333"/>
                </a:solidFill>
                <a:latin typeface="arial" panose="020B0604020202020204" pitchFamily="34" charset="0"/>
              </a:rPr>
              <a:t>4</a:t>
            </a:r>
            <a:r>
              <a:rPr lang="zh-CN" altLang="en-US" sz="3200" dirty="0">
                <a:solidFill>
                  <a:srgbClr val="333333"/>
                </a:solidFill>
                <a:latin typeface="arial" panose="020B0604020202020204" pitchFamily="34" charset="0"/>
              </a:rPr>
              <a:t>月</a:t>
            </a:r>
            <a:r>
              <a:rPr lang="en-US" altLang="zh-CN" sz="3200" dirty="0">
                <a:solidFill>
                  <a:srgbClr val="333333"/>
                </a:solidFill>
                <a:latin typeface="arial" panose="020B0604020202020204" pitchFamily="34" charset="0"/>
              </a:rPr>
              <a:t>21</a:t>
            </a:r>
            <a:r>
              <a:rPr lang="zh-CN" altLang="en-US" sz="3200" dirty="0">
                <a:solidFill>
                  <a:srgbClr val="333333"/>
                </a:solidFill>
                <a:latin typeface="arial" panose="020B0604020202020204" pitchFamily="34" charset="0"/>
              </a:rPr>
              <a:t>日，中国人民志愿军和朝鲜人民军为</a:t>
            </a:r>
            <a:r>
              <a:rPr lang="zh-CN" altLang="en-US" sz="3200" dirty="0">
                <a:solidFill>
                  <a:srgbClr val="C00000"/>
                </a:solidFill>
                <a:latin typeface="arial" panose="020B0604020202020204" pitchFamily="34" charset="0"/>
              </a:rPr>
              <a:t>制止</a:t>
            </a:r>
            <a:r>
              <a:rPr lang="zh-CN" altLang="en-US" sz="3200" dirty="0">
                <a:solidFill>
                  <a:srgbClr val="333333"/>
                </a:solidFill>
                <a:latin typeface="arial" panose="020B0604020202020204" pitchFamily="34" charset="0"/>
              </a:rPr>
              <a:t>美国为首的“联合国军”及其指挥的韩国国军发动的</a:t>
            </a:r>
            <a:r>
              <a:rPr lang="zh-CN" altLang="en-US" sz="3200" dirty="0">
                <a:solidFill>
                  <a:srgbClr val="C00000"/>
                </a:solidFill>
                <a:latin typeface="arial" panose="020B0604020202020204" pitchFamily="34" charset="0"/>
              </a:rPr>
              <a:t>攻势</a:t>
            </a:r>
            <a:r>
              <a:rPr lang="zh-CN" altLang="en-US" sz="3200" dirty="0">
                <a:solidFill>
                  <a:srgbClr val="333333"/>
                </a:solidFill>
                <a:latin typeface="arial" panose="020B0604020202020204" pitchFamily="34" charset="0"/>
              </a:rPr>
              <a:t>，争取时间</a:t>
            </a:r>
            <a:r>
              <a:rPr lang="zh-CN" altLang="en-US" sz="3200" dirty="0">
                <a:solidFill>
                  <a:srgbClr val="C00000"/>
                </a:solidFill>
                <a:latin typeface="arial" panose="020B0604020202020204" pitchFamily="34" charset="0"/>
              </a:rPr>
              <a:t>掩护后续兵团到达，进行反击准备</a:t>
            </a:r>
            <a:r>
              <a:rPr lang="zh-CN" altLang="en-US" sz="3200" dirty="0">
                <a:solidFill>
                  <a:srgbClr val="333333"/>
                </a:solidFill>
                <a:latin typeface="arial" panose="020B0604020202020204" pitchFamily="34" charset="0"/>
              </a:rPr>
              <a:t>，在“三八线”南北地区进行的</a:t>
            </a:r>
            <a:r>
              <a:rPr lang="zh-CN" altLang="en-US" sz="3200" dirty="0">
                <a:solidFill>
                  <a:srgbClr val="C00000"/>
                </a:solidFill>
                <a:latin typeface="arial" panose="020B0604020202020204" pitchFamily="34" charset="0"/>
              </a:rPr>
              <a:t>防御战役</a:t>
            </a:r>
            <a:r>
              <a:rPr lang="zh-CN" altLang="en-US" sz="3200" dirty="0">
                <a:solidFill>
                  <a:srgbClr val="333333"/>
                </a:solidFill>
                <a:latin typeface="arial" panose="020B0604020202020204" pitchFamily="34" charset="0"/>
              </a:rPr>
              <a:t>。 </a:t>
            </a:r>
            <a:endParaRPr lang="en-US" altLang="zh-CN" sz="3200" dirty="0">
              <a:solidFill>
                <a:srgbClr val="333333"/>
              </a:solidFill>
              <a:latin typeface="arial" panose="020B0604020202020204" pitchFamily="34" charset="0"/>
            </a:endParaRPr>
          </a:p>
          <a:p>
            <a:r>
              <a:rPr lang="zh-CN" altLang="en-US" sz="3200" dirty="0">
                <a:solidFill>
                  <a:srgbClr val="333333"/>
                </a:solidFill>
                <a:latin typeface="arial" panose="020B0604020202020204" pitchFamily="34" charset="0"/>
              </a:rPr>
              <a:t>志愿军连续取得三次战役胜利后，主力转入休整。“联合国军”发现志愿军补给困难、第一线兵力不足，便迅速补充人员、物资，调整部署，于</a:t>
            </a:r>
            <a:r>
              <a:rPr lang="en-US" altLang="zh-CN" sz="3200" dirty="0">
                <a:solidFill>
                  <a:srgbClr val="333333"/>
                </a:solidFill>
                <a:latin typeface="arial" panose="020B0604020202020204" pitchFamily="34" charset="0"/>
              </a:rPr>
              <a:t>1951</a:t>
            </a:r>
            <a:r>
              <a:rPr lang="zh-CN" altLang="en-US" sz="3200" dirty="0">
                <a:solidFill>
                  <a:srgbClr val="333333"/>
                </a:solidFill>
                <a:latin typeface="arial" panose="020B0604020202020204" pitchFamily="34" charset="0"/>
              </a:rPr>
              <a:t>年</a:t>
            </a:r>
            <a:r>
              <a:rPr lang="en-US" altLang="zh-CN" sz="3200" dirty="0">
                <a:solidFill>
                  <a:srgbClr val="333333"/>
                </a:solidFill>
                <a:latin typeface="arial" panose="020B0604020202020204" pitchFamily="34" charset="0"/>
              </a:rPr>
              <a:t>1</a:t>
            </a:r>
            <a:r>
              <a:rPr lang="zh-CN" altLang="en-US" sz="3200" dirty="0">
                <a:solidFill>
                  <a:srgbClr val="333333"/>
                </a:solidFill>
                <a:latin typeface="arial" panose="020B0604020202020204" pitchFamily="34" charset="0"/>
              </a:rPr>
              <a:t>月</a:t>
            </a:r>
            <a:r>
              <a:rPr lang="en-US" altLang="zh-CN" sz="3200" dirty="0">
                <a:solidFill>
                  <a:srgbClr val="333333"/>
                </a:solidFill>
                <a:latin typeface="arial" panose="020B0604020202020204" pitchFamily="34" charset="0"/>
              </a:rPr>
              <a:t>25</a:t>
            </a:r>
            <a:r>
              <a:rPr lang="zh-CN" altLang="en-US" sz="3200" dirty="0">
                <a:solidFill>
                  <a:srgbClr val="333333"/>
                </a:solidFill>
                <a:latin typeface="arial" panose="020B0604020202020204" pitchFamily="34" charset="0"/>
              </a:rPr>
              <a:t>日恢复攻势。</a:t>
            </a:r>
            <a:r>
              <a:rPr lang="zh-CN" altLang="en-US" sz="3200" dirty="0">
                <a:solidFill>
                  <a:srgbClr val="C00000"/>
                </a:solidFill>
                <a:latin typeface="arial" panose="020B0604020202020204" pitchFamily="34" charset="0"/>
              </a:rPr>
              <a:t>志愿军立即由休整转入防御</a:t>
            </a:r>
            <a:r>
              <a:rPr lang="zh-CN" altLang="en-US" sz="3200" dirty="0">
                <a:solidFill>
                  <a:srgbClr val="333333"/>
                </a:solidFill>
                <a:latin typeface="arial" panose="020B0604020202020204" pitchFamily="34" charset="0"/>
              </a:rPr>
              <a:t>，与朝鲜人民军一起，展开第四次战役。</a:t>
            </a:r>
            <a:endParaRPr lang="zh-CN" altLang="en-US" sz="3200" dirty="0"/>
          </a:p>
        </p:txBody>
      </p:sp>
      <p:sp>
        <p:nvSpPr>
          <p:cNvPr id="8" name="文本框 7">
            <a:extLst>
              <a:ext uri="{FF2B5EF4-FFF2-40B4-BE49-F238E27FC236}">
                <a16:creationId xmlns:a16="http://schemas.microsoft.com/office/drawing/2014/main" id="{FB10BE1C-0E9D-4BBB-98CE-8632AF62BB52}"/>
              </a:ext>
            </a:extLst>
          </p:cNvPr>
          <p:cNvSpPr txBox="1"/>
          <p:nvPr/>
        </p:nvSpPr>
        <p:spPr>
          <a:xfrm>
            <a:off x="566987" y="1130301"/>
            <a:ext cx="678422" cy="769441"/>
          </a:xfrm>
          <a:prstGeom prst="rect">
            <a:avLst/>
          </a:prstGeom>
          <a:noFill/>
        </p:spPr>
        <p:txBody>
          <a:bodyPr wrap="square" rtlCol="0">
            <a:spAutoFit/>
          </a:bodyPr>
          <a:lstStyle/>
          <a:p>
            <a:pPr algn="ctr"/>
            <a:r>
              <a:rPr lang="en-US" altLang="zh-CN" sz="4400" b="1" dirty="0">
                <a:solidFill>
                  <a:srgbClr val="D11813"/>
                </a:solidFill>
                <a:latin typeface="微软雅黑" panose="020B0503020204020204" pitchFamily="34" charset="-122"/>
                <a:ea typeface="微软雅黑" panose="020B0503020204020204" pitchFamily="34" charset="-122"/>
              </a:rPr>
              <a:t>D </a:t>
            </a:r>
            <a:endParaRPr lang="zh-CN" altLang="en-US" sz="4400" b="1" dirty="0">
              <a:solidFill>
                <a:srgbClr val="D11813"/>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B7382DB3-D519-441D-B11D-2F4A558C4283}"/>
              </a:ext>
            </a:extLst>
          </p:cNvPr>
          <p:cNvSpPr/>
          <p:nvPr/>
        </p:nvSpPr>
        <p:spPr>
          <a:xfrm>
            <a:off x="37714" y="313723"/>
            <a:ext cx="2646879" cy="830997"/>
          </a:xfrm>
          <a:prstGeom prst="rect">
            <a:avLst/>
          </a:prstGeom>
        </p:spPr>
        <p:txBody>
          <a:bodyPr wrap="none">
            <a:spAutoFit/>
          </a:bodyPr>
          <a:lstStyle/>
          <a:p>
            <a:pPr algn="ctr">
              <a:defRPr/>
            </a:pPr>
            <a:r>
              <a:rPr lang="zh-CN" altLang="en-US" sz="4800" b="1" dirty="0">
                <a:solidFill>
                  <a:srgbClr val="D11813"/>
                </a:solidFill>
                <a:latin typeface="微软雅黑" panose="020B0503020204020204" pitchFamily="34" charset="-122"/>
                <a:ea typeface="微软雅黑" panose="020B0503020204020204" pitchFamily="34" charset="-122"/>
              </a:rPr>
              <a:t>战争历程</a:t>
            </a:r>
          </a:p>
        </p:txBody>
      </p:sp>
    </p:spTree>
    <p:extLst>
      <p:ext uri="{BB962C8B-B14F-4D97-AF65-F5344CB8AC3E}">
        <p14:creationId xmlns:p14="http://schemas.microsoft.com/office/powerpoint/2010/main" val="639226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900"/>
                                  </p:stCondLst>
                                  <p:iterate type="lt">
                                    <p:tmPct val="10000"/>
                                  </p:iterate>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9"/>
                                        </p:tgtEl>
                                        <p:attrNameLst>
                                          <p:attrName>ppt_y</p:attrName>
                                        </p:attrNameLst>
                                      </p:cBhvr>
                                      <p:tavLst>
                                        <p:tav tm="0">
                                          <p:val>
                                            <p:strVal val="#ppt_y"/>
                                          </p:val>
                                        </p:tav>
                                        <p:tav tm="100000">
                                          <p:val>
                                            <p:strVal val="#ppt_y"/>
                                          </p:val>
                                        </p:tav>
                                      </p:tavLst>
                                    </p:anim>
                                    <p:anim calcmode="lin" valueType="num">
                                      <p:cBhvr>
                                        <p:cTn id="9" dur="500" fill="hold"/>
                                        <p:tgtEl>
                                          <p:spTgt spid="3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9"/>
                                        </p:tgtEl>
                                      </p:cBhvr>
                                    </p:animEffect>
                                  </p:childTnLst>
                                </p:cTn>
                              </p:par>
                              <p:par>
                                <p:cTn id="12" presetID="10" presetClass="entr" presetSubtype="0" fill="hold" grpId="0" nodeType="withEffect" nodePh="1">
                                  <p:stCondLst>
                                    <p:cond delay="1300"/>
                                  </p:stCondLst>
                                  <p:endCondLst>
                                    <p:cond evt="begin" delay="0">
                                      <p:tn val="12"/>
                                    </p:cond>
                                  </p:endCondLst>
                                  <p:iterate type="lt">
                                    <p:tmPct val="5000"/>
                                  </p:iterate>
                                  <p:childTnLst>
                                    <p:set>
                                      <p:cBhvr>
                                        <p:cTn id="13" dur="1" fill="hold">
                                          <p:stCondLst>
                                            <p:cond delay="0"/>
                                          </p:stCondLst>
                                        </p:cTn>
                                        <p:tgtEl>
                                          <p:spTgt spid="38"/>
                                        </p:tgtEl>
                                        <p:attrNameLst>
                                          <p:attrName>style.visibility</p:attrName>
                                        </p:attrNameLst>
                                      </p:cBhvr>
                                      <p:to>
                                        <p:strVal val="visible"/>
                                      </p:to>
                                    </p:set>
                                    <p:animEffect transition="in" filter="fade">
                                      <p:cBhvr>
                                        <p:cTn id="14" dur="500"/>
                                        <p:tgtEl>
                                          <p:spTgt spid="38"/>
                                        </p:tgtEl>
                                      </p:cBhvr>
                                    </p:animEffect>
                                  </p:childTnLst>
                                </p:cTn>
                              </p:par>
                              <p:par>
                                <p:cTn id="15" presetID="10" presetClass="entr" presetSubtype="0" fill="hold" nodeType="withEffect">
                                  <p:stCondLst>
                                    <p:cond delay="4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entr" presetSubtype="0" fill="hold" grpId="0" nodeType="withEffect">
                                  <p:stCondLst>
                                    <p:cond delay="90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anim calcmode="lin" valueType="num">
                                      <p:cBhvr>
                                        <p:cTn id="21" dur="500" fill="hold"/>
                                        <p:tgtEl>
                                          <p:spTgt spid="8"/>
                                        </p:tgtEl>
                                        <p:attrNameLst>
                                          <p:attrName>ppt_x</p:attrName>
                                        </p:attrNameLst>
                                      </p:cBhvr>
                                      <p:tavLst>
                                        <p:tav tm="0">
                                          <p:val>
                                            <p:strVal val="#ppt_x"/>
                                          </p:val>
                                        </p:tav>
                                        <p:tav tm="100000">
                                          <p:val>
                                            <p:strVal val="#ppt_x"/>
                                          </p:val>
                                        </p:tav>
                                      </p:tavLst>
                                    </p:anim>
                                    <p:anim calcmode="lin" valueType="num">
                                      <p:cBhvr>
                                        <p:cTn id="22" dur="500" fill="hold"/>
                                        <p:tgtEl>
                                          <p:spTgt spid="8"/>
                                        </p:tgtEl>
                                        <p:attrNameLst>
                                          <p:attrName>ppt_y</p:attrName>
                                        </p:attrNameLst>
                                      </p:cBhvr>
                                      <p:tavLst>
                                        <p:tav tm="0">
                                          <p:val>
                                            <p:strVal val="#ppt_y+.1"/>
                                          </p:val>
                                        </p:tav>
                                        <p:tav tm="100000">
                                          <p:val>
                                            <p:strVal val="#ppt_y"/>
                                          </p:val>
                                        </p:tav>
                                      </p:tavLst>
                                    </p:anim>
                                  </p:childTnLst>
                                </p:cTn>
                              </p:par>
                              <p:par>
                                <p:cTn id="23" presetID="41" presetClass="entr" presetSubtype="0" fill="hold" grpId="0" nodeType="withEffect">
                                  <p:stCondLst>
                                    <p:cond delay="0"/>
                                  </p:stCondLst>
                                  <p:iterate type="lt">
                                    <p:tmPct val="10000"/>
                                  </p:iterate>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9"/>
                                        </p:tgtEl>
                                        <p:attrNameLst>
                                          <p:attrName>ppt_y</p:attrName>
                                        </p:attrNameLst>
                                      </p:cBhvr>
                                      <p:tavLst>
                                        <p:tav tm="0">
                                          <p:val>
                                            <p:strVal val="#ppt_y"/>
                                          </p:val>
                                        </p:tav>
                                        <p:tav tm="100000">
                                          <p:val>
                                            <p:strVal val="#ppt_y"/>
                                          </p:val>
                                        </p:tav>
                                      </p:tavLst>
                                    </p:anim>
                                    <p:anim calcmode="lin" valueType="num">
                                      <p:cBhvr>
                                        <p:cTn id="27"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45"/>
          <p:cNvSpPr>
            <a:spLocks noChangeArrowheads="1"/>
          </p:cNvSpPr>
          <p:nvPr/>
        </p:nvSpPr>
        <p:spPr bwMode="auto">
          <a:xfrm>
            <a:off x="6745821" y="1657279"/>
            <a:ext cx="3195527" cy="760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endParaRPr lang="zh-CN" altLang="en-US" sz="1400" dirty="0"/>
          </a:p>
        </p:txBody>
      </p:sp>
      <p:sp>
        <p:nvSpPr>
          <p:cNvPr id="39" name="矩形 45"/>
          <p:cNvSpPr>
            <a:spLocks noChangeArrowheads="1"/>
          </p:cNvSpPr>
          <p:nvPr/>
        </p:nvSpPr>
        <p:spPr bwMode="auto">
          <a:xfrm>
            <a:off x="1361153" y="1144720"/>
            <a:ext cx="3195527" cy="760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zh-CN" altLang="en-US" sz="3200" b="1" dirty="0">
                <a:solidFill>
                  <a:srgbClr val="D11813"/>
                </a:solidFill>
                <a:latin typeface="微软雅黑" panose="020B0503020204020204" pitchFamily="34" charset="-122"/>
                <a:ea typeface="微软雅黑" panose="020B0503020204020204" pitchFamily="34" charset="-122"/>
              </a:rPr>
              <a:t>第四次战役</a:t>
            </a:r>
          </a:p>
        </p:txBody>
      </p:sp>
      <p:pic>
        <p:nvPicPr>
          <p:cNvPr id="7" name="图片 6">
            <a:extLst>
              <a:ext uri="{FF2B5EF4-FFF2-40B4-BE49-F238E27FC236}">
                <a16:creationId xmlns:a16="http://schemas.microsoft.com/office/drawing/2014/main" id="{BEC1392C-5660-4E23-A9E7-F437CA2E6C7C}"/>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artisticLineDrawing/>
                    </a14:imgEffect>
                  </a14:imgLayer>
                </a14:imgProps>
              </a:ext>
              <a:ext uri="{28A0092B-C50C-407E-A947-70E740481C1C}">
                <a14:useLocalDpi xmlns:a14="http://schemas.microsoft.com/office/drawing/2010/main" val="0"/>
              </a:ext>
            </a:extLst>
          </a:blip>
          <a:srcRect t="12013" r="54517" b="2397"/>
          <a:stretch/>
        </p:blipFill>
        <p:spPr>
          <a:xfrm>
            <a:off x="-3385" y="3732784"/>
            <a:ext cx="2729076" cy="3056884"/>
          </a:xfrm>
          <a:prstGeom prst="rect">
            <a:avLst/>
          </a:prstGeom>
        </p:spPr>
      </p:pic>
      <p:sp>
        <p:nvSpPr>
          <p:cNvPr id="6" name="矩形 5">
            <a:extLst>
              <a:ext uri="{FF2B5EF4-FFF2-40B4-BE49-F238E27FC236}">
                <a16:creationId xmlns:a16="http://schemas.microsoft.com/office/drawing/2014/main" id="{5D9651D0-3A03-4CFB-81CC-B6E0A5C9F29A}"/>
              </a:ext>
            </a:extLst>
          </p:cNvPr>
          <p:cNvSpPr/>
          <p:nvPr/>
        </p:nvSpPr>
        <p:spPr>
          <a:xfrm>
            <a:off x="566987" y="1899742"/>
            <a:ext cx="10382877" cy="3970318"/>
          </a:xfrm>
          <a:prstGeom prst="rect">
            <a:avLst/>
          </a:prstGeom>
        </p:spPr>
        <p:txBody>
          <a:bodyPr wrap="square">
            <a:spAutoFit/>
          </a:bodyPr>
          <a:lstStyle/>
          <a:p>
            <a:r>
              <a:rPr lang="en-US" altLang="zh-CN" sz="2800" dirty="0">
                <a:solidFill>
                  <a:srgbClr val="333333"/>
                </a:solidFill>
                <a:latin typeface="arial" panose="020B0604020202020204" pitchFamily="34" charset="0"/>
              </a:rPr>
              <a:t>	</a:t>
            </a:r>
            <a:r>
              <a:rPr lang="zh-CN" altLang="en-US" sz="2800" dirty="0">
                <a:solidFill>
                  <a:srgbClr val="333333"/>
                </a:solidFill>
                <a:latin typeface="arial" panose="020B0604020202020204" pitchFamily="34" charset="0"/>
              </a:rPr>
              <a:t>第一阶段以一部兵力在西部战线顽强抗击，集中</a:t>
            </a:r>
            <a:r>
              <a:rPr lang="en-US" altLang="zh-CN" sz="2800" dirty="0">
                <a:solidFill>
                  <a:srgbClr val="333333"/>
                </a:solidFill>
                <a:latin typeface="arial" panose="020B0604020202020204" pitchFamily="34" charset="0"/>
              </a:rPr>
              <a:t>6</a:t>
            </a:r>
            <a:r>
              <a:rPr lang="zh-CN" altLang="en-US" sz="2800" dirty="0">
                <a:solidFill>
                  <a:srgbClr val="333333"/>
                </a:solidFill>
                <a:latin typeface="arial" panose="020B0604020202020204" pitchFamily="34" charset="0"/>
              </a:rPr>
              <a:t>个军在东部战线横</a:t>
            </a:r>
            <a:r>
              <a:rPr lang="zh-CN" altLang="en-US" sz="2800" dirty="0">
                <a:solidFill>
                  <a:srgbClr val="C00000"/>
                </a:solidFill>
                <a:latin typeface="arial" panose="020B0604020202020204" pitchFamily="34" charset="0"/>
              </a:rPr>
              <a:t>城地区实施反击</a:t>
            </a:r>
            <a:r>
              <a:rPr lang="zh-CN" altLang="en-US" sz="2800" dirty="0">
                <a:solidFill>
                  <a:srgbClr val="333333"/>
                </a:solidFill>
                <a:latin typeface="arial" panose="020B0604020202020204" pitchFamily="34" charset="0"/>
              </a:rPr>
              <a:t>，但</a:t>
            </a:r>
            <a:r>
              <a:rPr lang="zh-CN" altLang="en-US" sz="2800" dirty="0">
                <a:solidFill>
                  <a:srgbClr val="C00000"/>
                </a:solidFill>
                <a:latin typeface="arial" panose="020B0604020202020204" pitchFamily="34" charset="0"/>
              </a:rPr>
              <a:t>未能打破</a:t>
            </a:r>
            <a:r>
              <a:rPr lang="zh-CN" altLang="en-US" sz="2800" dirty="0">
                <a:solidFill>
                  <a:srgbClr val="333333"/>
                </a:solidFill>
                <a:latin typeface="arial" panose="020B0604020202020204" pitchFamily="34" charset="0"/>
              </a:rPr>
              <a:t>“联合国军”主要方向上的</a:t>
            </a:r>
            <a:r>
              <a:rPr lang="zh-CN" altLang="en-US" sz="2800" dirty="0">
                <a:solidFill>
                  <a:srgbClr val="C00000"/>
                </a:solidFill>
                <a:latin typeface="arial" panose="020B0604020202020204" pitchFamily="34" charset="0"/>
              </a:rPr>
              <a:t>进攻</a:t>
            </a:r>
            <a:r>
              <a:rPr lang="zh-CN" altLang="en-US" sz="2800" dirty="0">
                <a:solidFill>
                  <a:srgbClr val="333333"/>
                </a:solidFill>
                <a:latin typeface="arial" panose="020B0604020202020204" pitchFamily="34" charset="0"/>
              </a:rPr>
              <a:t>。 </a:t>
            </a:r>
            <a:endParaRPr lang="en-US" altLang="zh-CN" sz="2800" dirty="0">
              <a:solidFill>
                <a:srgbClr val="333333"/>
              </a:solidFill>
              <a:latin typeface="arial" panose="020B0604020202020204" pitchFamily="34" charset="0"/>
            </a:endParaRPr>
          </a:p>
          <a:p>
            <a:r>
              <a:rPr lang="en-US" altLang="zh-CN" sz="2800" dirty="0">
                <a:solidFill>
                  <a:srgbClr val="333333"/>
                </a:solidFill>
                <a:latin typeface="arial" panose="020B0604020202020204" pitchFamily="34" charset="0"/>
              </a:rPr>
              <a:t>	</a:t>
            </a:r>
            <a:r>
              <a:rPr lang="zh-CN" altLang="en-US" sz="2800" dirty="0">
                <a:solidFill>
                  <a:srgbClr val="333333"/>
                </a:solidFill>
                <a:latin typeface="arial" panose="020B0604020202020204" pitchFamily="34" charset="0"/>
              </a:rPr>
              <a:t>第二阶段，为了以空间换取时间，</a:t>
            </a:r>
            <a:r>
              <a:rPr lang="zh-CN" altLang="en-US" sz="2800" dirty="0">
                <a:solidFill>
                  <a:srgbClr val="C00000"/>
                </a:solidFill>
                <a:latin typeface="arial" panose="020B0604020202020204" pitchFamily="34" charset="0"/>
              </a:rPr>
              <a:t>掩护后续兵团到达</a:t>
            </a:r>
            <a:r>
              <a:rPr lang="zh-CN" altLang="en-US" sz="2800" dirty="0">
                <a:solidFill>
                  <a:srgbClr val="333333"/>
                </a:solidFill>
                <a:latin typeface="arial" panose="020B0604020202020204" pitchFamily="34" charset="0"/>
              </a:rPr>
              <a:t>，遂在</a:t>
            </a:r>
            <a:r>
              <a:rPr lang="zh-CN" altLang="en-US" sz="2800" dirty="0">
                <a:solidFill>
                  <a:srgbClr val="C00000"/>
                </a:solidFill>
                <a:latin typeface="arial" panose="020B0604020202020204" pitchFamily="34" charset="0"/>
              </a:rPr>
              <a:t>全线转入运动防御</a:t>
            </a:r>
            <a:r>
              <a:rPr lang="zh-CN" altLang="en-US" sz="2800" dirty="0">
                <a:solidFill>
                  <a:srgbClr val="333333"/>
                </a:solidFill>
                <a:latin typeface="arial" panose="020B0604020202020204" pitchFamily="34" charset="0"/>
              </a:rPr>
              <a:t>，抗击消耗“联合国军”。</a:t>
            </a:r>
            <a:r>
              <a:rPr lang="en-US" altLang="zh-CN" sz="2800" dirty="0">
                <a:solidFill>
                  <a:srgbClr val="333333"/>
                </a:solidFill>
                <a:latin typeface="arial" panose="020B0604020202020204" pitchFamily="34" charset="0"/>
              </a:rPr>
              <a:t>3</a:t>
            </a:r>
            <a:r>
              <a:rPr lang="zh-CN" altLang="en-US" sz="2800" dirty="0">
                <a:solidFill>
                  <a:srgbClr val="333333"/>
                </a:solidFill>
                <a:latin typeface="arial" panose="020B0604020202020204" pitchFamily="34" charset="0"/>
              </a:rPr>
              <a:t>月</a:t>
            </a:r>
            <a:r>
              <a:rPr lang="en-US" altLang="zh-CN" sz="2800" dirty="0">
                <a:solidFill>
                  <a:srgbClr val="333333"/>
                </a:solidFill>
                <a:latin typeface="arial" panose="020B0604020202020204" pitchFamily="34" charset="0"/>
              </a:rPr>
              <a:t>14</a:t>
            </a:r>
            <a:r>
              <a:rPr lang="zh-CN" altLang="en-US" sz="2800" dirty="0">
                <a:solidFill>
                  <a:srgbClr val="333333"/>
                </a:solidFill>
                <a:latin typeface="arial" panose="020B0604020202020204" pitchFamily="34" charset="0"/>
              </a:rPr>
              <a:t>日，中朝人民军队撤出汉城。麦克阿瑟同杜鲁门在侵朝政策上发生严重分歧，杜鲁门于</a:t>
            </a:r>
            <a:r>
              <a:rPr lang="en-US" altLang="zh-CN" sz="2800" dirty="0">
                <a:solidFill>
                  <a:srgbClr val="333333"/>
                </a:solidFill>
                <a:latin typeface="arial" panose="020B0604020202020204" pitchFamily="34" charset="0"/>
              </a:rPr>
              <a:t>4</a:t>
            </a:r>
            <a:r>
              <a:rPr lang="zh-CN" altLang="en-US" sz="2800" dirty="0">
                <a:solidFill>
                  <a:srgbClr val="333333"/>
                </a:solidFill>
                <a:latin typeface="arial" panose="020B0604020202020204" pitchFamily="34" charset="0"/>
              </a:rPr>
              <a:t>月</a:t>
            </a:r>
            <a:r>
              <a:rPr lang="en-US" altLang="zh-CN" sz="2800" dirty="0">
                <a:solidFill>
                  <a:srgbClr val="333333"/>
                </a:solidFill>
                <a:latin typeface="arial" panose="020B0604020202020204" pitchFamily="34" charset="0"/>
              </a:rPr>
              <a:t>11</a:t>
            </a:r>
            <a:r>
              <a:rPr lang="zh-CN" altLang="en-US" sz="2800" dirty="0">
                <a:solidFill>
                  <a:srgbClr val="333333"/>
                </a:solidFill>
                <a:latin typeface="arial" panose="020B0604020202020204" pitchFamily="34" charset="0"/>
              </a:rPr>
              <a:t>日</a:t>
            </a:r>
            <a:r>
              <a:rPr lang="zh-CN" altLang="en-US" sz="2800" dirty="0">
                <a:solidFill>
                  <a:srgbClr val="C00000"/>
                </a:solidFill>
                <a:latin typeface="arial" panose="020B0604020202020204" pitchFamily="34" charset="0"/>
              </a:rPr>
              <a:t>撤销麦克阿瑟的职务</a:t>
            </a:r>
            <a:r>
              <a:rPr lang="zh-CN" altLang="en-US" sz="2800" dirty="0">
                <a:solidFill>
                  <a:srgbClr val="333333"/>
                </a:solidFill>
                <a:latin typeface="arial" panose="020B0604020202020204" pitchFamily="34" charset="0"/>
              </a:rPr>
              <a:t>，任命李奇微为“联合国军”总司令。</a:t>
            </a:r>
            <a:r>
              <a:rPr lang="en-US" altLang="zh-CN" sz="2800" dirty="0">
                <a:solidFill>
                  <a:srgbClr val="333333"/>
                </a:solidFill>
                <a:latin typeface="arial" panose="020B0604020202020204" pitchFamily="34" charset="0"/>
              </a:rPr>
              <a:t>4</a:t>
            </a:r>
            <a:r>
              <a:rPr lang="zh-CN" altLang="en-US" sz="2800" dirty="0">
                <a:solidFill>
                  <a:srgbClr val="333333"/>
                </a:solidFill>
                <a:latin typeface="arial" panose="020B0604020202020204" pitchFamily="34" charset="0"/>
              </a:rPr>
              <a:t>月</a:t>
            </a:r>
            <a:r>
              <a:rPr lang="en-US" altLang="zh-CN" sz="2800" dirty="0">
                <a:solidFill>
                  <a:srgbClr val="333333"/>
                </a:solidFill>
                <a:latin typeface="arial" panose="020B0604020202020204" pitchFamily="34" charset="0"/>
              </a:rPr>
              <a:t>21</a:t>
            </a:r>
            <a:r>
              <a:rPr lang="zh-CN" altLang="en-US" sz="2800" dirty="0">
                <a:solidFill>
                  <a:srgbClr val="333333"/>
                </a:solidFill>
                <a:latin typeface="arial" panose="020B0604020202020204" pitchFamily="34" charset="0"/>
              </a:rPr>
              <a:t>日，</a:t>
            </a:r>
            <a:r>
              <a:rPr lang="zh-CN" altLang="en-US" sz="2800" dirty="0">
                <a:solidFill>
                  <a:srgbClr val="C00000"/>
                </a:solidFill>
                <a:latin typeface="arial" panose="020B0604020202020204" pitchFamily="34" charset="0"/>
              </a:rPr>
              <a:t>将“联合国军”扼制在“三八线”南北附近地区</a:t>
            </a:r>
            <a:r>
              <a:rPr lang="zh-CN" altLang="en-US" sz="2800" dirty="0">
                <a:solidFill>
                  <a:srgbClr val="333333"/>
                </a:solidFill>
                <a:latin typeface="arial" panose="020B0604020202020204" pitchFamily="34" charset="0"/>
              </a:rPr>
              <a:t>。第四次战役志愿军虽有较大损失，但仍歼敌</a:t>
            </a:r>
            <a:r>
              <a:rPr lang="en-US" altLang="zh-CN" sz="2800" dirty="0">
                <a:solidFill>
                  <a:srgbClr val="333333"/>
                </a:solidFill>
                <a:latin typeface="arial" panose="020B0604020202020204" pitchFamily="34" charset="0"/>
              </a:rPr>
              <a:t>7.8</a:t>
            </a:r>
            <a:r>
              <a:rPr lang="zh-CN" altLang="en-US" sz="2800" dirty="0">
                <a:solidFill>
                  <a:srgbClr val="333333"/>
                </a:solidFill>
                <a:latin typeface="arial" panose="020B0604020202020204" pitchFamily="34" charset="0"/>
              </a:rPr>
              <a:t>万多人。</a:t>
            </a:r>
            <a:endParaRPr lang="zh-CN" altLang="en-US" sz="2800" dirty="0"/>
          </a:p>
        </p:txBody>
      </p:sp>
      <p:sp>
        <p:nvSpPr>
          <p:cNvPr id="8" name="文本框 7">
            <a:extLst>
              <a:ext uri="{FF2B5EF4-FFF2-40B4-BE49-F238E27FC236}">
                <a16:creationId xmlns:a16="http://schemas.microsoft.com/office/drawing/2014/main" id="{FB10BE1C-0E9D-4BBB-98CE-8632AF62BB52}"/>
              </a:ext>
            </a:extLst>
          </p:cNvPr>
          <p:cNvSpPr txBox="1"/>
          <p:nvPr/>
        </p:nvSpPr>
        <p:spPr>
          <a:xfrm>
            <a:off x="566987" y="1130301"/>
            <a:ext cx="678422" cy="769441"/>
          </a:xfrm>
          <a:prstGeom prst="rect">
            <a:avLst/>
          </a:prstGeom>
          <a:noFill/>
        </p:spPr>
        <p:txBody>
          <a:bodyPr wrap="square" rtlCol="0">
            <a:spAutoFit/>
          </a:bodyPr>
          <a:lstStyle/>
          <a:p>
            <a:pPr algn="ctr"/>
            <a:r>
              <a:rPr lang="en-US" altLang="zh-CN" sz="4400" b="1" dirty="0">
                <a:solidFill>
                  <a:srgbClr val="D11813"/>
                </a:solidFill>
                <a:latin typeface="微软雅黑" panose="020B0503020204020204" pitchFamily="34" charset="-122"/>
                <a:ea typeface="微软雅黑" panose="020B0503020204020204" pitchFamily="34" charset="-122"/>
              </a:rPr>
              <a:t>D </a:t>
            </a:r>
            <a:endParaRPr lang="zh-CN" altLang="en-US" sz="4400" b="1" dirty="0">
              <a:solidFill>
                <a:srgbClr val="D11813"/>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D62B51E4-DF2A-452E-BF10-702CC846419B}"/>
              </a:ext>
            </a:extLst>
          </p:cNvPr>
          <p:cNvSpPr/>
          <p:nvPr/>
        </p:nvSpPr>
        <p:spPr>
          <a:xfrm>
            <a:off x="37714" y="313723"/>
            <a:ext cx="2646879" cy="830997"/>
          </a:xfrm>
          <a:prstGeom prst="rect">
            <a:avLst/>
          </a:prstGeom>
        </p:spPr>
        <p:txBody>
          <a:bodyPr wrap="none">
            <a:spAutoFit/>
          </a:bodyPr>
          <a:lstStyle/>
          <a:p>
            <a:pPr algn="ctr">
              <a:defRPr/>
            </a:pPr>
            <a:r>
              <a:rPr lang="zh-CN" altLang="en-US" sz="4800" b="1" dirty="0">
                <a:solidFill>
                  <a:srgbClr val="D11813"/>
                </a:solidFill>
                <a:latin typeface="微软雅黑" panose="020B0503020204020204" pitchFamily="34" charset="-122"/>
                <a:ea typeface="微软雅黑" panose="020B0503020204020204" pitchFamily="34" charset="-122"/>
              </a:rPr>
              <a:t>战争历程</a:t>
            </a:r>
          </a:p>
        </p:txBody>
      </p:sp>
    </p:spTree>
    <p:extLst>
      <p:ext uri="{BB962C8B-B14F-4D97-AF65-F5344CB8AC3E}">
        <p14:creationId xmlns:p14="http://schemas.microsoft.com/office/powerpoint/2010/main" val="114035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900"/>
                                  </p:stCondLst>
                                  <p:iterate type="lt">
                                    <p:tmPct val="10000"/>
                                  </p:iterate>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9"/>
                                        </p:tgtEl>
                                        <p:attrNameLst>
                                          <p:attrName>ppt_y</p:attrName>
                                        </p:attrNameLst>
                                      </p:cBhvr>
                                      <p:tavLst>
                                        <p:tav tm="0">
                                          <p:val>
                                            <p:strVal val="#ppt_y"/>
                                          </p:val>
                                        </p:tav>
                                        <p:tav tm="100000">
                                          <p:val>
                                            <p:strVal val="#ppt_y"/>
                                          </p:val>
                                        </p:tav>
                                      </p:tavLst>
                                    </p:anim>
                                    <p:anim calcmode="lin" valueType="num">
                                      <p:cBhvr>
                                        <p:cTn id="9" dur="500" fill="hold"/>
                                        <p:tgtEl>
                                          <p:spTgt spid="3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9"/>
                                        </p:tgtEl>
                                      </p:cBhvr>
                                    </p:animEffect>
                                  </p:childTnLst>
                                </p:cTn>
                              </p:par>
                              <p:par>
                                <p:cTn id="12" presetID="10" presetClass="entr" presetSubtype="0" fill="hold" grpId="0" nodeType="withEffect" nodePh="1">
                                  <p:stCondLst>
                                    <p:cond delay="1300"/>
                                  </p:stCondLst>
                                  <p:endCondLst>
                                    <p:cond evt="begin" delay="0">
                                      <p:tn val="12"/>
                                    </p:cond>
                                  </p:endCondLst>
                                  <p:iterate type="lt">
                                    <p:tmPct val="5000"/>
                                  </p:iterate>
                                  <p:childTnLst>
                                    <p:set>
                                      <p:cBhvr>
                                        <p:cTn id="13" dur="1" fill="hold">
                                          <p:stCondLst>
                                            <p:cond delay="0"/>
                                          </p:stCondLst>
                                        </p:cTn>
                                        <p:tgtEl>
                                          <p:spTgt spid="38"/>
                                        </p:tgtEl>
                                        <p:attrNameLst>
                                          <p:attrName>style.visibility</p:attrName>
                                        </p:attrNameLst>
                                      </p:cBhvr>
                                      <p:to>
                                        <p:strVal val="visible"/>
                                      </p:to>
                                    </p:set>
                                    <p:animEffect transition="in" filter="fade">
                                      <p:cBhvr>
                                        <p:cTn id="14" dur="500"/>
                                        <p:tgtEl>
                                          <p:spTgt spid="38"/>
                                        </p:tgtEl>
                                      </p:cBhvr>
                                    </p:animEffect>
                                  </p:childTnLst>
                                </p:cTn>
                              </p:par>
                              <p:par>
                                <p:cTn id="15" presetID="10" presetClass="entr" presetSubtype="0" fill="hold" nodeType="withEffect">
                                  <p:stCondLst>
                                    <p:cond delay="4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entr" presetSubtype="0" fill="hold" grpId="0" nodeType="withEffect">
                                  <p:stCondLst>
                                    <p:cond delay="90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anim calcmode="lin" valueType="num">
                                      <p:cBhvr>
                                        <p:cTn id="21" dur="500" fill="hold"/>
                                        <p:tgtEl>
                                          <p:spTgt spid="8"/>
                                        </p:tgtEl>
                                        <p:attrNameLst>
                                          <p:attrName>ppt_x</p:attrName>
                                        </p:attrNameLst>
                                      </p:cBhvr>
                                      <p:tavLst>
                                        <p:tav tm="0">
                                          <p:val>
                                            <p:strVal val="#ppt_x"/>
                                          </p:val>
                                        </p:tav>
                                        <p:tav tm="100000">
                                          <p:val>
                                            <p:strVal val="#ppt_x"/>
                                          </p:val>
                                        </p:tav>
                                      </p:tavLst>
                                    </p:anim>
                                    <p:anim calcmode="lin" valueType="num">
                                      <p:cBhvr>
                                        <p:cTn id="22" dur="500" fill="hold"/>
                                        <p:tgtEl>
                                          <p:spTgt spid="8"/>
                                        </p:tgtEl>
                                        <p:attrNameLst>
                                          <p:attrName>ppt_y</p:attrName>
                                        </p:attrNameLst>
                                      </p:cBhvr>
                                      <p:tavLst>
                                        <p:tav tm="0">
                                          <p:val>
                                            <p:strVal val="#ppt_y+.1"/>
                                          </p:val>
                                        </p:tav>
                                        <p:tav tm="100000">
                                          <p:val>
                                            <p:strVal val="#ppt_y"/>
                                          </p:val>
                                        </p:tav>
                                      </p:tavLst>
                                    </p:anim>
                                  </p:childTnLst>
                                </p:cTn>
                              </p:par>
                              <p:par>
                                <p:cTn id="23" presetID="41" presetClass="entr" presetSubtype="0" fill="hold" grpId="0" nodeType="withEffect">
                                  <p:stCondLst>
                                    <p:cond delay="0"/>
                                  </p:stCondLst>
                                  <p:iterate type="lt">
                                    <p:tmPct val="10000"/>
                                  </p:iterate>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9"/>
                                        </p:tgtEl>
                                        <p:attrNameLst>
                                          <p:attrName>ppt_y</p:attrName>
                                        </p:attrNameLst>
                                      </p:cBhvr>
                                      <p:tavLst>
                                        <p:tav tm="0">
                                          <p:val>
                                            <p:strVal val="#ppt_y"/>
                                          </p:val>
                                        </p:tav>
                                        <p:tav tm="100000">
                                          <p:val>
                                            <p:strVal val="#ppt_y"/>
                                          </p:val>
                                        </p:tav>
                                      </p:tavLst>
                                    </p:anim>
                                    <p:anim calcmode="lin" valueType="num">
                                      <p:cBhvr>
                                        <p:cTn id="27"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8"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45"/>
          <p:cNvSpPr>
            <a:spLocks noChangeArrowheads="1"/>
          </p:cNvSpPr>
          <p:nvPr/>
        </p:nvSpPr>
        <p:spPr bwMode="auto">
          <a:xfrm>
            <a:off x="6745821" y="1657279"/>
            <a:ext cx="3195527" cy="760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endParaRPr lang="zh-CN" altLang="en-US" sz="1400" dirty="0"/>
          </a:p>
        </p:txBody>
      </p:sp>
      <p:sp>
        <p:nvSpPr>
          <p:cNvPr id="39" name="矩形 45"/>
          <p:cNvSpPr>
            <a:spLocks noChangeArrowheads="1"/>
          </p:cNvSpPr>
          <p:nvPr/>
        </p:nvSpPr>
        <p:spPr bwMode="auto">
          <a:xfrm>
            <a:off x="1361153" y="1144720"/>
            <a:ext cx="3195527" cy="760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zh-CN" altLang="en-US" sz="3200" b="1" dirty="0">
                <a:solidFill>
                  <a:srgbClr val="D11813"/>
                </a:solidFill>
                <a:latin typeface="微软雅黑" panose="020B0503020204020204" pitchFamily="34" charset="-122"/>
                <a:ea typeface="微软雅黑" panose="020B0503020204020204" pitchFamily="34" charset="-122"/>
              </a:rPr>
              <a:t>第五次战役</a:t>
            </a:r>
          </a:p>
        </p:txBody>
      </p:sp>
      <p:pic>
        <p:nvPicPr>
          <p:cNvPr id="7" name="图片 6">
            <a:extLst>
              <a:ext uri="{FF2B5EF4-FFF2-40B4-BE49-F238E27FC236}">
                <a16:creationId xmlns:a16="http://schemas.microsoft.com/office/drawing/2014/main" id="{BEC1392C-5660-4E23-A9E7-F437CA2E6C7C}"/>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artisticLineDrawing/>
                    </a14:imgEffect>
                  </a14:imgLayer>
                </a14:imgProps>
              </a:ext>
              <a:ext uri="{28A0092B-C50C-407E-A947-70E740481C1C}">
                <a14:useLocalDpi xmlns:a14="http://schemas.microsoft.com/office/drawing/2010/main" val="0"/>
              </a:ext>
            </a:extLst>
          </a:blip>
          <a:srcRect t="12013" r="54517" b="2397"/>
          <a:stretch/>
        </p:blipFill>
        <p:spPr>
          <a:xfrm>
            <a:off x="0" y="3779768"/>
            <a:ext cx="2729076" cy="3056884"/>
          </a:xfrm>
          <a:prstGeom prst="rect">
            <a:avLst/>
          </a:prstGeom>
        </p:spPr>
      </p:pic>
      <p:sp>
        <p:nvSpPr>
          <p:cNvPr id="6" name="矩形 5">
            <a:extLst>
              <a:ext uri="{FF2B5EF4-FFF2-40B4-BE49-F238E27FC236}">
                <a16:creationId xmlns:a16="http://schemas.microsoft.com/office/drawing/2014/main" id="{5D9651D0-3A03-4CFB-81CC-B6E0A5C9F29A}"/>
              </a:ext>
            </a:extLst>
          </p:cNvPr>
          <p:cNvSpPr/>
          <p:nvPr/>
        </p:nvSpPr>
        <p:spPr>
          <a:xfrm>
            <a:off x="566987" y="1899742"/>
            <a:ext cx="10157185" cy="4154984"/>
          </a:xfrm>
          <a:prstGeom prst="rect">
            <a:avLst/>
          </a:prstGeom>
        </p:spPr>
        <p:txBody>
          <a:bodyPr wrap="square">
            <a:spAutoFit/>
          </a:bodyPr>
          <a:lstStyle/>
          <a:p>
            <a:r>
              <a:rPr lang="en-US" altLang="zh-CN" sz="2400" dirty="0">
                <a:solidFill>
                  <a:srgbClr val="333333"/>
                </a:solidFill>
                <a:latin typeface="arial" panose="020B0604020202020204" pitchFamily="34" charset="0"/>
              </a:rPr>
              <a:t>	</a:t>
            </a:r>
            <a:r>
              <a:rPr lang="zh-CN" altLang="en-US" sz="2400" dirty="0">
                <a:solidFill>
                  <a:srgbClr val="333333"/>
                </a:solidFill>
                <a:latin typeface="arial" panose="020B0604020202020204" pitchFamily="34" charset="0"/>
              </a:rPr>
              <a:t>第五次战役于</a:t>
            </a:r>
            <a:r>
              <a:rPr lang="en-US" altLang="zh-CN" sz="2400" dirty="0">
                <a:solidFill>
                  <a:srgbClr val="333333"/>
                </a:solidFill>
                <a:latin typeface="arial" panose="020B0604020202020204" pitchFamily="34" charset="0"/>
              </a:rPr>
              <a:t>1951</a:t>
            </a:r>
            <a:r>
              <a:rPr lang="zh-CN" altLang="en-US" sz="2400" dirty="0">
                <a:solidFill>
                  <a:srgbClr val="333333"/>
                </a:solidFill>
                <a:latin typeface="arial" panose="020B0604020202020204" pitchFamily="34" charset="0"/>
              </a:rPr>
              <a:t>年</a:t>
            </a:r>
            <a:r>
              <a:rPr lang="en-US" altLang="zh-CN" sz="2400" dirty="0">
                <a:solidFill>
                  <a:srgbClr val="333333"/>
                </a:solidFill>
                <a:latin typeface="arial" panose="020B0604020202020204" pitchFamily="34" charset="0"/>
              </a:rPr>
              <a:t>4</a:t>
            </a:r>
            <a:r>
              <a:rPr lang="zh-CN" altLang="en-US" sz="2400" dirty="0">
                <a:solidFill>
                  <a:srgbClr val="333333"/>
                </a:solidFill>
                <a:latin typeface="arial" panose="020B0604020202020204" pitchFamily="34" charset="0"/>
              </a:rPr>
              <a:t>月</a:t>
            </a:r>
            <a:r>
              <a:rPr lang="en-US" altLang="zh-CN" sz="2400" dirty="0">
                <a:solidFill>
                  <a:srgbClr val="333333"/>
                </a:solidFill>
                <a:latin typeface="arial" panose="020B0604020202020204" pitchFamily="34" charset="0"/>
              </a:rPr>
              <a:t>22</a:t>
            </a:r>
            <a:r>
              <a:rPr lang="zh-CN" altLang="en-US" sz="2400" dirty="0">
                <a:solidFill>
                  <a:srgbClr val="333333"/>
                </a:solidFill>
                <a:latin typeface="arial" panose="020B0604020202020204" pitchFamily="34" charset="0"/>
              </a:rPr>
              <a:t>日发起，至</a:t>
            </a:r>
            <a:r>
              <a:rPr lang="en-US" altLang="zh-CN" sz="2400" dirty="0">
                <a:solidFill>
                  <a:srgbClr val="333333"/>
                </a:solidFill>
                <a:latin typeface="arial" panose="020B0604020202020204" pitchFamily="34" charset="0"/>
              </a:rPr>
              <a:t>6</a:t>
            </a:r>
            <a:r>
              <a:rPr lang="zh-CN" altLang="en-US" sz="2400" dirty="0">
                <a:solidFill>
                  <a:srgbClr val="333333"/>
                </a:solidFill>
                <a:latin typeface="arial" panose="020B0604020202020204" pitchFamily="34" charset="0"/>
              </a:rPr>
              <a:t>月</a:t>
            </a:r>
            <a:r>
              <a:rPr lang="en-US" altLang="zh-CN" sz="2400" dirty="0">
                <a:solidFill>
                  <a:srgbClr val="333333"/>
                </a:solidFill>
                <a:latin typeface="arial" panose="020B0604020202020204" pitchFamily="34" charset="0"/>
              </a:rPr>
              <a:t>10</a:t>
            </a:r>
            <a:r>
              <a:rPr lang="zh-CN" altLang="en-US" sz="2400" dirty="0">
                <a:solidFill>
                  <a:srgbClr val="333333"/>
                </a:solidFill>
                <a:latin typeface="arial" panose="020B0604020202020204" pitchFamily="34" charset="0"/>
              </a:rPr>
              <a:t>日前后结束，战役的结果是志愿军和人民军将“联合国军”</a:t>
            </a:r>
            <a:r>
              <a:rPr lang="zh-CN" altLang="en-US" sz="2400" dirty="0">
                <a:solidFill>
                  <a:srgbClr val="C00000"/>
                </a:solidFill>
                <a:latin typeface="arial" panose="020B0604020202020204" pitchFamily="34" charset="0"/>
              </a:rPr>
              <a:t>从三八线附近地区打退到汉江南岸地区，但又被“联合国军” 推回到三八线南北地区</a:t>
            </a:r>
            <a:r>
              <a:rPr lang="zh-CN" altLang="en-US" sz="2400" dirty="0">
                <a:solidFill>
                  <a:srgbClr val="333333"/>
                </a:solidFill>
                <a:latin typeface="arial" panose="020B0604020202020204" pitchFamily="34" charset="0"/>
              </a:rPr>
              <a:t>，志愿军和人民军共歼灭 “联合国军”</a:t>
            </a:r>
            <a:r>
              <a:rPr lang="en-US" altLang="zh-CN" sz="2400" dirty="0">
                <a:solidFill>
                  <a:srgbClr val="333333"/>
                </a:solidFill>
                <a:latin typeface="arial" panose="020B0604020202020204" pitchFamily="34" charset="0"/>
              </a:rPr>
              <a:t>8.2</a:t>
            </a:r>
            <a:r>
              <a:rPr lang="zh-CN" altLang="en-US" sz="2400" dirty="0">
                <a:solidFill>
                  <a:srgbClr val="333333"/>
                </a:solidFill>
                <a:latin typeface="arial" panose="020B0604020202020204" pitchFamily="34" charset="0"/>
              </a:rPr>
              <a:t>万余人，自身作战减员</a:t>
            </a:r>
            <a:r>
              <a:rPr lang="en-US" altLang="zh-CN" sz="2400" dirty="0">
                <a:solidFill>
                  <a:srgbClr val="333333"/>
                </a:solidFill>
                <a:latin typeface="arial" panose="020B0604020202020204" pitchFamily="34" charset="0"/>
              </a:rPr>
              <a:t>8.5</a:t>
            </a:r>
            <a:r>
              <a:rPr lang="zh-CN" altLang="en-US" sz="2400" dirty="0">
                <a:solidFill>
                  <a:srgbClr val="333333"/>
                </a:solidFill>
                <a:latin typeface="arial" panose="020B0604020202020204" pitchFamily="34" charset="0"/>
              </a:rPr>
              <a:t>万余人。 </a:t>
            </a:r>
            <a:r>
              <a:rPr lang="en-US" altLang="zh-CN" sz="2400" dirty="0">
                <a:solidFill>
                  <a:srgbClr val="333333"/>
                </a:solidFill>
                <a:latin typeface="arial" panose="020B0604020202020204" pitchFamily="34" charset="0"/>
              </a:rPr>
              <a:t> </a:t>
            </a:r>
          </a:p>
          <a:p>
            <a:r>
              <a:rPr lang="en-US" altLang="zh-CN" sz="2400" dirty="0">
                <a:solidFill>
                  <a:srgbClr val="333333"/>
                </a:solidFill>
                <a:latin typeface="arial" panose="020B0604020202020204" pitchFamily="34" charset="0"/>
              </a:rPr>
              <a:t>	</a:t>
            </a:r>
            <a:r>
              <a:rPr lang="zh-CN" altLang="en-US" sz="2400" dirty="0">
                <a:solidFill>
                  <a:srgbClr val="333333"/>
                </a:solidFill>
                <a:latin typeface="arial" panose="020B0604020202020204" pitchFamily="34" charset="0"/>
              </a:rPr>
              <a:t>志愿军由于第</a:t>
            </a:r>
            <a:r>
              <a:rPr lang="en-US" altLang="zh-CN" sz="2400" dirty="0">
                <a:solidFill>
                  <a:srgbClr val="333333"/>
                </a:solidFill>
                <a:latin typeface="arial" panose="020B0604020202020204" pitchFamily="34" charset="0"/>
              </a:rPr>
              <a:t>19</a:t>
            </a:r>
            <a:r>
              <a:rPr lang="zh-CN" altLang="en-US" sz="2400" dirty="0">
                <a:solidFill>
                  <a:srgbClr val="333333"/>
                </a:solidFill>
                <a:latin typeface="arial" panose="020B0604020202020204" pitchFamily="34" charset="0"/>
              </a:rPr>
              <a:t>、第</a:t>
            </a:r>
            <a:r>
              <a:rPr lang="en-US" altLang="zh-CN" sz="2400" dirty="0">
                <a:solidFill>
                  <a:srgbClr val="333333"/>
                </a:solidFill>
                <a:latin typeface="arial" panose="020B0604020202020204" pitchFamily="34" charset="0"/>
              </a:rPr>
              <a:t>3</a:t>
            </a:r>
            <a:r>
              <a:rPr lang="zh-CN" altLang="en-US" sz="2400" dirty="0">
                <a:solidFill>
                  <a:srgbClr val="333333"/>
                </a:solidFill>
                <a:latin typeface="arial" panose="020B0604020202020204" pitchFamily="34" charset="0"/>
              </a:rPr>
              <a:t>兵团的到达和原在元山地区休整的第</a:t>
            </a:r>
            <a:r>
              <a:rPr lang="en-US" altLang="zh-CN" sz="2400" dirty="0">
                <a:solidFill>
                  <a:srgbClr val="333333"/>
                </a:solidFill>
                <a:latin typeface="arial" panose="020B0604020202020204" pitchFamily="34" charset="0"/>
              </a:rPr>
              <a:t>9</a:t>
            </a:r>
            <a:r>
              <a:rPr lang="zh-CN" altLang="en-US" sz="2400" dirty="0">
                <a:solidFill>
                  <a:srgbClr val="333333"/>
                </a:solidFill>
                <a:latin typeface="arial" panose="020B0604020202020204" pitchFamily="34" charset="0"/>
              </a:rPr>
              <a:t>兵团重返前线，</a:t>
            </a:r>
            <a:r>
              <a:rPr lang="zh-CN" altLang="en-US" sz="2400" dirty="0">
                <a:solidFill>
                  <a:srgbClr val="C00000"/>
                </a:solidFill>
                <a:latin typeface="arial" panose="020B0604020202020204" pitchFamily="34" charset="0"/>
              </a:rPr>
              <a:t>兵力已居优势</a:t>
            </a:r>
            <a:r>
              <a:rPr lang="zh-CN" altLang="en-US" sz="2400" dirty="0">
                <a:solidFill>
                  <a:srgbClr val="333333"/>
                </a:solidFill>
                <a:latin typeface="arial" panose="020B0604020202020204" pitchFamily="34" charset="0"/>
              </a:rPr>
              <a:t>。根据毛泽东提出的“战争准备长期，尽量争取短期”的指导方针，歼灭其有生力量，</a:t>
            </a:r>
            <a:r>
              <a:rPr lang="zh-CN" altLang="en-US" sz="2400" dirty="0">
                <a:solidFill>
                  <a:srgbClr val="C00000"/>
                </a:solidFill>
                <a:latin typeface="arial" panose="020B0604020202020204" pitchFamily="34" charset="0"/>
              </a:rPr>
              <a:t>夺回战场主动权</a:t>
            </a:r>
            <a:r>
              <a:rPr lang="zh-CN" altLang="en-US" sz="2400" dirty="0">
                <a:solidFill>
                  <a:srgbClr val="333333"/>
                </a:solidFill>
                <a:latin typeface="arial" panose="020B0604020202020204" pitchFamily="34" charset="0"/>
              </a:rPr>
              <a:t>。发起第五次战役。首先集中志愿军</a:t>
            </a:r>
            <a:r>
              <a:rPr lang="en-US" altLang="zh-CN" sz="2400" dirty="0">
                <a:solidFill>
                  <a:srgbClr val="333333"/>
                </a:solidFill>
                <a:latin typeface="arial" panose="020B0604020202020204" pitchFamily="34" charset="0"/>
              </a:rPr>
              <a:t>11</a:t>
            </a:r>
            <a:r>
              <a:rPr lang="zh-CN" altLang="en-US" sz="2400" dirty="0">
                <a:solidFill>
                  <a:srgbClr val="333333"/>
                </a:solidFill>
                <a:latin typeface="arial" panose="020B0604020202020204" pitchFamily="34" charset="0"/>
              </a:rPr>
              <a:t>个军和人民军</a:t>
            </a:r>
            <a:r>
              <a:rPr lang="en-US" altLang="zh-CN" sz="2400" dirty="0">
                <a:solidFill>
                  <a:srgbClr val="333333"/>
                </a:solidFill>
                <a:latin typeface="arial" panose="020B0604020202020204" pitchFamily="34" charset="0"/>
              </a:rPr>
              <a:t>1</a:t>
            </a:r>
            <a:r>
              <a:rPr lang="zh-CN" altLang="en-US" sz="2400" dirty="0">
                <a:solidFill>
                  <a:srgbClr val="333333"/>
                </a:solidFill>
                <a:latin typeface="arial" panose="020B0604020202020204" pitchFamily="34" charset="0"/>
              </a:rPr>
              <a:t>个军团于西线实施主要突击，再次越过“三八线”，直逼汉城；接着，志愿军又转移兵力于东线，后，中朝人民军队，向北转移，至</a:t>
            </a:r>
            <a:r>
              <a:rPr lang="en-US" altLang="zh-CN" sz="2400" dirty="0">
                <a:solidFill>
                  <a:srgbClr val="333333"/>
                </a:solidFill>
                <a:latin typeface="arial" panose="020B0604020202020204" pitchFamily="34" charset="0"/>
              </a:rPr>
              <a:t>6</a:t>
            </a:r>
            <a:r>
              <a:rPr lang="zh-CN" altLang="en-US" sz="2400" dirty="0">
                <a:solidFill>
                  <a:srgbClr val="333333"/>
                </a:solidFill>
                <a:latin typeface="arial" panose="020B0604020202020204" pitchFamily="34" charset="0"/>
              </a:rPr>
              <a:t>月</a:t>
            </a:r>
            <a:r>
              <a:rPr lang="en-US" altLang="zh-CN" sz="2400" dirty="0">
                <a:solidFill>
                  <a:srgbClr val="333333"/>
                </a:solidFill>
                <a:latin typeface="arial" panose="020B0604020202020204" pitchFamily="34" charset="0"/>
              </a:rPr>
              <a:t>10</a:t>
            </a:r>
            <a:r>
              <a:rPr lang="zh-CN" altLang="en-US" sz="2400" dirty="0">
                <a:solidFill>
                  <a:srgbClr val="333333"/>
                </a:solidFill>
                <a:latin typeface="arial" panose="020B0604020202020204" pitchFamily="34" charset="0"/>
              </a:rPr>
              <a:t>日，</a:t>
            </a:r>
            <a:r>
              <a:rPr lang="zh-CN" altLang="en-US" sz="2400" dirty="0">
                <a:solidFill>
                  <a:srgbClr val="C00000"/>
                </a:solidFill>
                <a:latin typeface="arial" panose="020B0604020202020204" pitchFamily="34" charset="0"/>
              </a:rPr>
              <a:t>战线稳定在“三八线”南北地区</a:t>
            </a:r>
            <a:r>
              <a:rPr lang="zh-CN" altLang="en-US" sz="2400" dirty="0">
                <a:solidFill>
                  <a:srgbClr val="333333"/>
                </a:solidFill>
                <a:latin typeface="arial" panose="020B0604020202020204" pitchFamily="34" charset="0"/>
              </a:rPr>
              <a:t>。第五次战役志愿军共歼敌</a:t>
            </a:r>
            <a:r>
              <a:rPr lang="en-US" altLang="zh-CN" sz="2400" dirty="0">
                <a:solidFill>
                  <a:srgbClr val="333333"/>
                </a:solidFill>
                <a:latin typeface="arial" panose="020B0604020202020204" pitchFamily="34" charset="0"/>
              </a:rPr>
              <a:t>8</a:t>
            </a:r>
            <a:r>
              <a:rPr lang="zh-CN" altLang="en-US" sz="2400" dirty="0">
                <a:solidFill>
                  <a:srgbClr val="333333"/>
                </a:solidFill>
                <a:latin typeface="arial" panose="020B0604020202020204" pitchFamily="34" charset="0"/>
              </a:rPr>
              <a:t>万多人。</a:t>
            </a:r>
            <a:endParaRPr lang="zh-CN" altLang="en-US" sz="2400" dirty="0"/>
          </a:p>
        </p:txBody>
      </p:sp>
      <p:sp>
        <p:nvSpPr>
          <p:cNvPr id="8" name="文本框 7">
            <a:extLst>
              <a:ext uri="{FF2B5EF4-FFF2-40B4-BE49-F238E27FC236}">
                <a16:creationId xmlns:a16="http://schemas.microsoft.com/office/drawing/2014/main" id="{FB10BE1C-0E9D-4BBB-98CE-8632AF62BB52}"/>
              </a:ext>
            </a:extLst>
          </p:cNvPr>
          <p:cNvSpPr txBox="1"/>
          <p:nvPr/>
        </p:nvSpPr>
        <p:spPr>
          <a:xfrm>
            <a:off x="566987" y="1130301"/>
            <a:ext cx="678422" cy="769441"/>
          </a:xfrm>
          <a:prstGeom prst="rect">
            <a:avLst/>
          </a:prstGeom>
          <a:noFill/>
        </p:spPr>
        <p:txBody>
          <a:bodyPr wrap="square" rtlCol="0">
            <a:spAutoFit/>
          </a:bodyPr>
          <a:lstStyle/>
          <a:p>
            <a:pPr algn="ctr"/>
            <a:r>
              <a:rPr lang="en-US" altLang="zh-CN" sz="4400" b="1" dirty="0">
                <a:solidFill>
                  <a:srgbClr val="D11813"/>
                </a:solidFill>
                <a:latin typeface="微软雅黑" panose="020B0503020204020204" pitchFamily="34" charset="-122"/>
                <a:ea typeface="微软雅黑" panose="020B0503020204020204" pitchFamily="34" charset="-122"/>
              </a:rPr>
              <a:t>E </a:t>
            </a:r>
            <a:endParaRPr lang="zh-CN" altLang="en-US" sz="4400" b="1" dirty="0">
              <a:solidFill>
                <a:srgbClr val="D11813"/>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ECA11F7-5AEB-4F37-8B59-F580336CB3F2}"/>
              </a:ext>
            </a:extLst>
          </p:cNvPr>
          <p:cNvSpPr/>
          <p:nvPr/>
        </p:nvSpPr>
        <p:spPr>
          <a:xfrm>
            <a:off x="37714" y="313723"/>
            <a:ext cx="2646879" cy="830997"/>
          </a:xfrm>
          <a:prstGeom prst="rect">
            <a:avLst/>
          </a:prstGeom>
        </p:spPr>
        <p:txBody>
          <a:bodyPr wrap="none">
            <a:spAutoFit/>
          </a:bodyPr>
          <a:lstStyle/>
          <a:p>
            <a:pPr algn="ctr">
              <a:defRPr/>
            </a:pPr>
            <a:r>
              <a:rPr lang="zh-CN" altLang="en-US" sz="4800" b="1" dirty="0">
                <a:solidFill>
                  <a:srgbClr val="D11813"/>
                </a:solidFill>
                <a:latin typeface="微软雅黑" panose="020B0503020204020204" pitchFamily="34" charset="-122"/>
                <a:ea typeface="微软雅黑" panose="020B0503020204020204" pitchFamily="34" charset="-122"/>
              </a:rPr>
              <a:t>战争历程</a:t>
            </a:r>
          </a:p>
        </p:txBody>
      </p:sp>
    </p:spTree>
    <p:extLst>
      <p:ext uri="{BB962C8B-B14F-4D97-AF65-F5344CB8AC3E}">
        <p14:creationId xmlns:p14="http://schemas.microsoft.com/office/powerpoint/2010/main" val="3025260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900"/>
                                  </p:stCondLst>
                                  <p:iterate type="lt">
                                    <p:tmPct val="10000"/>
                                  </p:iterate>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9"/>
                                        </p:tgtEl>
                                        <p:attrNameLst>
                                          <p:attrName>ppt_y</p:attrName>
                                        </p:attrNameLst>
                                      </p:cBhvr>
                                      <p:tavLst>
                                        <p:tav tm="0">
                                          <p:val>
                                            <p:strVal val="#ppt_y"/>
                                          </p:val>
                                        </p:tav>
                                        <p:tav tm="100000">
                                          <p:val>
                                            <p:strVal val="#ppt_y"/>
                                          </p:val>
                                        </p:tav>
                                      </p:tavLst>
                                    </p:anim>
                                    <p:anim calcmode="lin" valueType="num">
                                      <p:cBhvr>
                                        <p:cTn id="9" dur="500" fill="hold"/>
                                        <p:tgtEl>
                                          <p:spTgt spid="3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9"/>
                                        </p:tgtEl>
                                      </p:cBhvr>
                                    </p:animEffect>
                                  </p:childTnLst>
                                </p:cTn>
                              </p:par>
                              <p:par>
                                <p:cTn id="12" presetID="10" presetClass="entr" presetSubtype="0" fill="hold" grpId="0" nodeType="withEffect" nodePh="1">
                                  <p:stCondLst>
                                    <p:cond delay="1300"/>
                                  </p:stCondLst>
                                  <p:endCondLst>
                                    <p:cond evt="begin" delay="0">
                                      <p:tn val="12"/>
                                    </p:cond>
                                  </p:endCondLst>
                                  <p:iterate type="lt">
                                    <p:tmPct val="5000"/>
                                  </p:iterate>
                                  <p:childTnLst>
                                    <p:set>
                                      <p:cBhvr>
                                        <p:cTn id="13" dur="1" fill="hold">
                                          <p:stCondLst>
                                            <p:cond delay="0"/>
                                          </p:stCondLst>
                                        </p:cTn>
                                        <p:tgtEl>
                                          <p:spTgt spid="38"/>
                                        </p:tgtEl>
                                        <p:attrNameLst>
                                          <p:attrName>style.visibility</p:attrName>
                                        </p:attrNameLst>
                                      </p:cBhvr>
                                      <p:to>
                                        <p:strVal val="visible"/>
                                      </p:to>
                                    </p:set>
                                    <p:animEffect transition="in" filter="fade">
                                      <p:cBhvr>
                                        <p:cTn id="14" dur="500"/>
                                        <p:tgtEl>
                                          <p:spTgt spid="38"/>
                                        </p:tgtEl>
                                      </p:cBhvr>
                                    </p:animEffect>
                                  </p:childTnLst>
                                </p:cTn>
                              </p:par>
                              <p:par>
                                <p:cTn id="15" presetID="10" presetClass="entr" presetSubtype="0" fill="hold" nodeType="withEffect">
                                  <p:stCondLst>
                                    <p:cond delay="4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entr" presetSubtype="0" fill="hold" grpId="0" nodeType="withEffect">
                                  <p:stCondLst>
                                    <p:cond delay="90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anim calcmode="lin" valueType="num">
                                      <p:cBhvr>
                                        <p:cTn id="21" dur="500" fill="hold"/>
                                        <p:tgtEl>
                                          <p:spTgt spid="8"/>
                                        </p:tgtEl>
                                        <p:attrNameLst>
                                          <p:attrName>ppt_x</p:attrName>
                                        </p:attrNameLst>
                                      </p:cBhvr>
                                      <p:tavLst>
                                        <p:tav tm="0">
                                          <p:val>
                                            <p:strVal val="#ppt_x"/>
                                          </p:val>
                                        </p:tav>
                                        <p:tav tm="100000">
                                          <p:val>
                                            <p:strVal val="#ppt_x"/>
                                          </p:val>
                                        </p:tav>
                                      </p:tavLst>
                                    </p:anim>
                                    <p:anim calcmode="lin" valueType="num">
                                      <p:cBhvr>
                                        <p:cTn id="22" dur="500" fill="hold"/>
                                        <p:tgtEl>
                                          <p:spTgt spid="8"/>
                                        </p:tgtEl>
                                        <p:attrNameLst>
                                          <p:attrName>ppt_y</p:attrName>
                                        </p:attrNameLst>
                                      </p:cBhvr>
                                      <p:tavLst>
                                        <p:tav tm="0">
                                          <p:val>
                                            <p:strVal val="#ppt_y+.1"/>
                                          </p:val>
                                        </p:tav>
                                        <p:tav tm="100000">
                                          <p:val>
                                            <p:strVal val="#ppt_y"/>
                                          </p:val>
                                        </p:tav>
                                      </p:tavLst>
                                    </p:anim>
                                  </p:childTnLst>
                                </p:cTn>
                              </p:par>
                              <p:par>
                                <p:cTn id="23" presetID="41" presetClass="entr" presetSubtype="0" fill="hold" grpId="0" nodeType="withEffect">
                                  <p:stCondLst>
                                    <p:cond delay="0"/>
                                  </p:stCondLst>
                                  <p:iterate type="lt">
                                    <p:tmPct val="10000"/>
                                  </p:iterate>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9"/>
                                        </p:tgtEl>
                                        <p:attrNameLst>
                                          <p:attrName>ppt_y</p:attrName>
                                        </p:attrNameLst>
                                      </p:cBhvr>
                                      <p:tavLst>
                                        <p:tav tm="0">
                                          <p:val>
                                            <p:strVal val="#ppt_y"/>
                                          </p:val>
                                        </p:tav>
                                        <p:tav tm="100000">
                                          <p:val>
                                            <p:strVal val="#ppt_y"/>
                                          </p:val>
                                        </p:tav>
                                      </p:tavLst>
                                    </p:anim>
                                    <p:anim calcmode="lin" valueType="num">
                                      <p:cBhvr>
                                        <p:cTn id="27"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8"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45"/>
          <p:cNvSpPr>
            <a:spLocks noChangeArrowheads="1"/>
          </p:cNvSpPr>
          <p:nvPr/>
        </p:nvSpPr>
        <p:spPr bwMode="auto">
          <a:xfrm>
            <a:off x="6745821" y="1657279"/>
            <a:ext cx="3195527" cy="760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endParaRPr lang="zh-CN" altLang="en-US" sz="1400" dirty="0"/>
          </a:p>
        </p:txBody>
      </p:sp>
      <p:pic>
        <p:nvPicPr>
          <p:cNvPr id="7" name="图片 6">
            <a:extLst>
              <a:ext uri="{FF2B5EF4-FFF2-40B4-BE49-F238E27FC236}">
                <a16:creationId xmlns:a16="http://schemas.microsoft.com/office/drawing/2014/main" id="{BEC1392C-5660-4E23-A9E7-F437CA2E6C7C}"/>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artisticLineDrawing/>
                    </a14:imgEffect>
                  </a14:imgLayer>
                </a14:imgProps>
              </a:ext>
              <a:ext uri="{28A0092B-C50C-407E-A947-70E740481C1C}">
                <a14:useLocalDpi xmlns:a14="http://schemas.microsoft.com/office/drawing/2010/main" val="0"/>
              </a:ext>
            </a:extLst>
          </a:blip>
          <a:srcRect t="12013" r="54517" b="2397"/>
          <a:stretch/>
        </p:blipFill>
        <p:spPr>
          <a:xfrm>
            <a:off x="0" y="3779768"/>
            <a:ext cx="2729076" cy="3056884"/>
          </a:xfrm>
          <a:prstGeom prst="rect">
            <a:avLst/>
          </a:prstGeom>
        </p:spPr>
      </p:pic>
      <p:pic>
        <p:nvPicPr>
          <p:cNvPr id="9" name="图片 8">
            <a:extLst>
              <a:ext uri="{FF2B5EF4-FFF2-40B4-BE49-F238E27FC236}">
                <a16:creationId xmlns:a16="http://schemas.microsoft.com/office/drawing/2014/main" id="{D5A3D351-D52D-4AAE-B2E5-C556FE964D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2312" y="1235751"/>
            <a:ext cx="4458702" cy="4386498"/>
          </a:xfrm>
          <a:prstGeom prst="rect">
            <a:avLst/>
          </a:prstGeom>
        </p:spPr>
      </p:pic>
      <p:sp>
        <p:nvSpPr>
          <p:cNvPr id="13" name="矩形 12">
            <a:extLst>
              <a:ext uri="{FF2B5EF4-FFF2-40B4-BE49-F238E27FC236}">
                <a16:creationId xmlns:a16="http://schemas.microsoft.com/office/drawing/2014/main" id="{3E5AC263-B16F-49D4-89A8-88683B2F1924}"/>
              </a:ext>
            </a:extLst>
          </p:cNvPr>
          <p:cNvSpPr/>
          <p:nvPr/>
        </p:nvSpPr>
        <p:spPr>
          <a:xfrm>
            <a:off x="1364538" y="6002858"/>
            <a:ext cx="4061224" cy="45318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solidFill>
                  <a:schemeClr val="tx1"/>
                </a:solidFill>
                <a:latin typeface="微软雅黑" panose="020B0503020204020204" pitchFamily="34" charset="-122"/>
                <a:ea typeface="微软雅黑" panose="020B0503020204020204" pitchFamily="34" charset="-122"/>
              </a:rPr>
              <a:t>抗美援朝五次战役形势图</a:t>
            </a:r>
            <a:endParaRPr lang="en-US" altLang="zh-CN" sz="2400" b="1" dirty="0">
              <a:solidFill>
                <a:schemeClr val="tx1"/>
              </a:solidFill>
              <a:latin typeface="微软雅黑" panose="020B0503020204020204" pitchFamily="34" charset="-122"/>
              <a:ea typeface="微软雅黑" panose="020B0503020204020204" pitchFamily="34" charset="-122"/>
            </a:endParaRPr>
          </a:p>
          <a:p>
            <a:pPr algn="ctr">
              <a:defRPr/>
            </a:pPr>
            <a:r>
              <a:rPr lang="zh-CN" altLang="en-US" sz="2400" dirty="0">
                <a:solidFill>
                  <a:schemeClr val="bg1"/>
                </a:solidFill>
                <a:latin typeface="微软雅黑" panose="020B0503020204020204" pitchFamily="34" charset="-122"/>
                <a:ea typeface="微软雅黑" panose="020B0503020204020204" pitchFamily="34" charset="-122"/>
              </a:rPr>
              <a:t> </a:t>
            </a:r>
          </a:p>
        </p:txBody>
      </p:sp>
      <p:pic>
        <p:nvPicPr>
          <p:cNvPr id="11" name="图片 10">
            <a:extLst>
              <a:ext uri="{FF2B5EF4-FFF2-40B4-BE49-F238E27FC236}">
                <a16:creationId xmlns:a16="http://schemas.microsoft.com/office/drawing/2014/main" id="{57D94762-D543-474E-8A89-9C5AB575A92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232638" y="1496467"/>
            <a:ext cx="5540844" cy="3628789"/>
          </a:xfrm>
          <a:prstGeom prst="rect">
            <a:avLst/>
          </a:prstGeom>
        </p:spPr>
      </p:pic>
      <p:sp>
        <p:nvSpPr>
          <p:cNvPr id="16" name="矩形 15">
            <a:extLst>
              <a:ext uri="{FF2B5EF4-FFF2-40B4-BE49-F238E27FC236}">
                <a16:creationId xmlns:a16="http://schemas.microsoft.com/office/drawing/2014/main" id="{D256A7DB-2613-45BE-BF7C-817D1A344730}"/>
              </a:ext>
            </a:extLst>
          </p:cNvPr>
          <p:cNvSpPr/>
          <p:nvPr/>
        </p:nvSpPr>
        <p:spPr>
          <a:xfrm>
            <a:off x="6499540" y="5776265"/>
            <a:ext cx="4061224" cy="45318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solidFill>
                  <a:schemeClr val="tx1"/>
                </a:solidFill>
                <a:latin typeface="微软雅黑" panose="020B0503020204020204" pitchFamily="34" charset="-122"/>
                <a:ea typeface="微软雅黑" panose="020B0503020204020204" pitchFamily="34" charset="-122"/>
              </a:rPr>
              <a:t>上甘岭战役胜利 </a:t>
            </a:r>
          </a:p>
        </p:txBody>
      </p:sp>
      <p:sp>
        <p:nvSpPr>
          <p:cNvPr id="17" name="矩形 16">
            <a:extLst>
              <a:ext uri="{FF2B5EF4-FFF2-40B4-BE49-F238E27FC236}">
                <a16:creationId xmlns:a16="http://schemas.microsoft.com/office/drawing/2014/main" id="{B2A7F96A-B981-4930-A759-70E8B685B5BC}"/>
              </a:ext>
            </a:extLst>
          </p:cNvPr>
          <p:cNvSpPr/>
          <p:nvPr/>
        </p:nvSpPr>
        <p:spPr>
          <a:xfrm>
            <a:off x="37714" y="313723"/>
            <a:ext cx="2646879" cy="830997"/>
          </a:xfrm>
          <a:prstGeom prst="rect">
            <a:avLst/>
          </a:prstGeom>
        </p:spPr>
        <p:txBody>
          <a:bodyPr wrap="none">
            <a:spAutoFit/>
          </a:bodyPr>
          <a:lstStyle/>
          <a:p>
            <a:pPr algn="ctr">
              <a:defRPr/>
            </a:pPr>
            <a:r>
              <a:rPr lang="zh-CN" altLang="en-US" sz="4800" b="1" dirty="0">
                <a:solidFill>
                  <a:srgbClr val="D11813"/>
                </a:solidFill>
                <a:latin typeface="微软雅黑" panose="020B0503020204020204" pitchFamily="34" charset="-122"/>
                <a:ea typeface="微软雅黑" panose="020B0503020204020204" pitchFamily="34" charset="-122"/>
              </a:rPr>
              <a:t>战争历程</a:t>
            </a:r>
          </a:p>
        </p:txBody>
      </p:sp>
    </p:spTree>
    <p:extLst>
      <p:ext uri="{BB962C8B-B14F-4D97-AF65-F5344CB8AC3E}">
        <p14:creationId xmlns:p14="http://schemas.microsoft.com/office/powerpoint/2010/main" val="1365322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1300"/>
                                  </p:stCondLst>
                                  <p:endCondLst>
                                    <p:cond evt="begin" delay="0">
                                      <p:tn val="5"/>
                                    </p:cond>
                                  </p:endCondLst>
                                  <p:iterate type="lt">
                                    <p:tmPct val="5000"/>
                                  </p:iterate>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nodeType="withEffect">
                                  <p:stCondLst>
                                    <p:cond delay="4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1800"/>
                                  </p:stCondLst>
                                  <p:iterate type="lt">
                                    <p:tmPct val="10000"/>
                                  </p:iterate>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1800"/>
                                  </p:stCondLst>
                                  <p:iterate type="lt">
                                    <p:tmPct val="10000"/>
                                  </p:iterate>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41" presetClass="entr" presetSubtype="0" fill="hold" grpId="0" nodeType="withEffect">
                                  <p:stCondLst>
                                    <p:cond delay="0"/>
                                  </p:stCondLst>
                                  <p:iterate type="lt">
                                    <p:tmPct val="10000"/>
                                  </p:iterate>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17"/>
                                        </p:tgtEl>
                                        <p:attrNameLst>
                                          <p:attrName>ppt_y</p:attrName>
                                        </p:attrNameLst>
                                      </p:cBhvr>
                                      <p:tavLst>
                                        <p:tav tm="0">
                                          <p:val>
                                            <p:strVal val="#ppt_y"/>
                                          </p:val>
                                        </p:tav>
                                        <p:tav tm="100000">
                                          <p:val>
                                            <p:strVal val="#ppt_y"/>
                                          </p:val>
                                        </p:tav>
                                      </p:tavLst>
                                    </p:anim>
                                    <p:anim calcmode="lin" valueType="num">
                                      <p:cBhvr>
                                        <p:cTn id="21"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3" grpId="0"/>
      <p:bldP spid="16"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45"/>
          <p:cNvSpPr>
            <a:spLocks noChangeArrowheads="1"/>
          </p:cNvSpPr>
          <p:nvPr/>
        </p:nvSpPr>
        <p:spPr bwMode="auto">
          <a:xfrm>
            <a:off x="6745821" y="1657279"/>
            <a:ext cx="3195527" cy="760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endParaRPr lang="zh-CN" altLang="en-US" sz="1400" dirty="0"/>
          </a:p>
        </p:txBody>
      </p:sp>
      <p:sp>
        <p:nvSpPr>
          <p:cNvPr id="39" name="矩形 45"/>
          <p:cNvSpPr>
            <a:spLocks noChangeArrowheads="1"/>
          </p:cNvSpPr>
          <p:nvPr/>
        </p:nvSpPr>
        <p:spPr bwMode="auto">
          <a:xfrm>
            <a:off x="1361153" y="1144720"/>
            <a:ext cx="3839497" cy="760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zh-CN" altLang="en-US" sz="3200" b="1" dirty="0">
                <a:solidFill>
                  <a:srgbClr val="D11813"/>
                </a:solidFill>
                <a:latin typeface="微软雅黑" panose="020B0503020204020204" pitchFamily="34" charset="-122"/>
                <a:ea typeface="微软雅黑" panose="020B0503020204020204" pitchFamily="34" charset="-122"/>
              </a:rPr>
              <a:t>抗美援朝第二阶段</a:t>
            </a:r>
          </a:p>
        </p:txBody>
      </p:sp>
      <p:pic>
        <p:nvPicPr>
          <p:cNvPr id="7" name="图片 6">
            <a:extLst>
              <a:ext uri="{FF2B5EF4-FFF2-40B4-BE49-F238E27FC236}">
                <a16:creationId xmlns:a16="http://schemas.microsoft.com/office/drawing/2014/main" id="{BEC1392C-5660-4E23-A9E7-F437CA2E6C7C}"/>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artisticLineDrawing/>
                    </a14:imgEffect>
                  </a14:imgLayer>
                </a14:imgProps>
              </a:ext>
              <a:ext uri="{28A0092B-C50C-407E-A947-70E740481C1C}">
                <a14:useLocalDpi xmlns:a14="http://schemas.microsoft.com/office/drawing/2010/main" val="0"/>
              </a:ext>
            </a:extLst>
          </a:blip>
          <a:srcRect t="12013" r="54517" b="2397"/>
          <a:stretch/>
        </p:blipFill>
        <p:spPr>
          <a:xfrm>
            <a:off x="0" y="3779768"/>
            <a:ext cx="2729076" cy="3056884"/>
          </a:xfrm>
          <a:prstGeom prst="rect">
            <a:avLst/>
          </a:prstGeom>
        </p:spPr>
      </p:pic>
      <p:sp>
        <p:nvSpPr>
          <p:cNvPr id="6" name="矩形 5">
            <a:extLst>
              <a:ext uri="{FF2B5EF4-FFF2-40B4-BE49-F238E27FC236}">
                <a16:creationId xmlns:a16="http://schemas.microsoft.com/office/drawing/2014/main" id="{5D9651D0-3A03-4CFB-81CC-B6E0A5C9F29A}"/>
              </a:ext>
            </a:extLst>
          </p:cNvPr>
          <p:cNvSpPr/>
          <p:nvPr/>
        </p:nvSpPr>
        <p:spPr>
          <a:xfrm>
            <a:off x="447970" y="1975716"/>
            <a:ext cx="10753430" cy="3539430"/>
          </a:xfrm>
          <a:prstGeom prst="rect">
            <a:avLst/>
          </a:prstGeom>
        </p:spPr>
        <p:txBody>
          <a:bodyPr wrap="square">
            <a:spAutoFit/>
          </a:bodyPr>
          <a:lstStyle/>
          <a:p>
            <a:r>
              <a:rPr lang="en-US" altLang="zh-CN" sz="2800" dirty="0">
                <a:solidFill>
                  <a:srgbClr val="333333"/>
                </a:solidFill>
                <a:latin typeface="arial" panose="020B0604020202020204" pitchFamily="34" charset="0"/>
              </a:rPr>
              <a:t>	</a:t>
            </a:r>
            <a:r>
              <a:rPr lang="zh-CN" altLang="en-US" sz="2800" dirty="0">
                <a:solidFill>
                  <a:srgbClr val="333333"/>
                </a:solidFill>
                <a:latin typeface="arial" panose="020B0604020202020204" pitchFamily="34" charset="0"/>
              </a:rPr>
              <a:t>从</a:t>
            </a:r>
            <a:r>
              <a:rPr lang="en-US" altLang="zh-CN" sz="2800" dirty="0">
                <a:solidFill>
                  <a:srgbClr val="333333"/>
                </a:solidFill>
                <a:latin typeface="arial" panose="020B0604020202020204" pitchFamily="34" charset="0"/>
              </a:rPr>
              <a:t>1951</a:t>
            </a:r>
            <a:r>
              <a:rPr lang="zh-CN" altLang="en-US" sz="2800" dirty="0">
                <a:solidFill>
                  <a:srgbClr val="333333"/>
                </a:solidFill>
                <a:latin typeface="arial" panose="020B0604020202020204" pitchFamily="34" charset="0"/>
              </a:rPr>
              <a:t>年</a:t>
            </a:r>
            <a:r>
              <a:rPr lang="en-US" altLang="zh-CN" sz="2800" dirty="0">
                <a:solidFill>
                  <a:srgbClr val="333333"/>
                </a:solidFill>
                <a:latin typeface="arial" panose="020B0604020202020204" pitchFamily="34" charset="0"/>
              </a:rPr>
              <a:t>6</a:t>
            </a:r>
            <a:r>
              <a:rPr lang="zh-CN" altLang="en-US" sz="2800" dirty="0">
                <a:solidFill>
                  <a:srgbClr val="333333"/>
                </a:solidFill>
                <a:latin typeface="arial" panose="020B0604020202020204" pitchFamily="34" charset="0"/>
              </a:rPr>
              <a:t>月</a:t>
            </a:r>
            <a:r>
              <a:rPr lang="en-US" altLang="zh-CN" sz="2800" dirty="0">
                <a:solidFill>
                  <a:srgbClr val="333333"/>
                </a:solidFill>
                <a:latin typeface="arial" panose="020B0604020202020204" pitchFamily="34" charset="0"/>
              </a:rPr>
              <a:t>11</a:t>
            </a:r>
            <a:r>
              <a:rPr lang="zh-CN" altLang="en-US" sz="2800" dirty="0">
                <a:solidFill>
                  <a:srgbClr val="333333"/>
                </a:solidFill>
                <a:latin typeface="arial" panose="020B0604020202020204" pitchFamily="34" charset="0"/>
              </a:rPr>
              <a:t>日～</a:t>
            </a:r>
            <a:r>
              <a:rPr lang="en-US" altLang="zh-CN" sz="2800" dirty="0">
                <a:solidFill>
                  <a:srgbClr val="333333"/>
                </a:solidFill>
                <a:latin typeface="arial" panose="020B0604020202020204" pitchFamily="34" charset="0"/>
              </a:rPr>
              <a:t>1953</a:t>
            </a:r>
            <a:r>
              <a:rPr lang="zh-CN" altLang="en-US" sz="2800" dirty="0">
                <a:solidFill>
                  <a:srgbClr val="333333"/>
                </a:solidFill>
                <a:latin typeface="arial" panose="020B0604020202020204" pitchFamily="34" charset="0"/>
              </a:rPr>
              <a:t>年</a:t>
            </a:r>
            <a:r>
              <a:rPr lang="en-US" altLang="zh-CN" sz="2800" dirty="0">
                <a:solidFill>
                  <a:srgbClr val="333333"/>
                </a:solidFill>
                <a:latin typeface="arial" panose="020B0604020202020204" pitchFamily="34" charset="0"/>
              </a:rPr>
              <a:t>7</a:t>
            </a:r>
            <a:r>
              <a:rPr lang="zh-CN" altLang="en-US" sz="2800" dirty="0">
                <a:solidFill>
                  <a:srgbClr val="333333"/>
                </a:solidFill>
                <a:latin typeface="arial" panose="020B0604020202020204" pitchFamily="34" charset="0"/>
              </a:rPr>
              <a:t>月</a:t>
            </a:r>
            <a:r>
              <a:rPr lang="en-US" altLang="zh-CN" sz="2800" dirty="0">
                <a:solidFill>
                  <a:srgbClr val="333333"/>
                </a:solidFill>
                <a:latin typeface="arial" panose="020B0604020202020204" pitchFamily="34" charset="0"/>
              </a:rPr>
              <a:t>27</a:t>
            </a:r>
            <a:r>
              <a:rPr lang="zh-CN" altLang="en-US" sz="2800" dirty="0">
                <a:solidFill>
                  <a:srgbClr val="333333"/>
                </a:solidFill>
                <a:latin typeface="arial" panose="020B0604020202020204" pitchFamily="34" charset="0"/>
              </a:rPr>
              <a:t>日，为抗美援朝战争第二阶段。这个阶段，中朝人民军队执行“</a:t>
            </a:r>
            <a:r>
              <a:rPr lang="zh-CN" altLang="en-US" sz="2800" dirty="0">
                <a:solidFill>
                  <a:srgbClr val="C00000"/>
                </a:solidFill>
                <a:latin typeface="arial" panose="020B0604020202020204" pitchFamily="34" charset="0"/>
              </a:rPr>
              <a:t>持久作战、积极防御</a:t>
            </a:r>
            <a:r>
              <a:rPr lang="zh-CN" altLang="en-US" sz="2800" dirty="0">
                <a:solidFill>
                  <a:srgbClr val="333333"/>
                </a:solidFill>
                <a:latin typeface="arial" panose="020B0604020202020204" pitchFamily="34" charset="0"/>
              </a:rPr>
              <a:t>”的战略方针，以</a:t>
            </a:r>
            <a:r>
              <a:rPr lang="zh-CN" altLang="en-US" sz="2800" dirty="0">
                <a:solidFill>
                  <a:srgbClr val="C00000"/>
                </a:solidFill>
                <a:latin typeface="arial" panose="020B0604020202020204" pitchFamily="34" charset="0"/>
              </a:rPr>
              <a:t>阵地战</a:t>
            </a:r>
            <a:r>
              <a:rPr lang="zh-CN" altLang="en-US" sz="2800" dirty="0">
                <a:solidFill>
                  <a:srgbClr val="333333"/>
                </a:solidFill>
                <a:latin typeface="arial" panose="020B0604020202020204" pitchFamily="34" charset="0"/>
              </a:rPr>
              <a:t>为主要作战形式，进行</a:t>
            </a:r>
            <a:r>
              <a:rPr lang="zh-CN" altLang="en-US" sz="2800" dirty="0">
                <a:solidFill>
                  <a:srgbClr val="C00000"/>
                </a:solidFill>
                <a:latin typeface="arial" panose="020B0604020202020204" pitchFamily="34" charset="0"/>
              </a:rPr>
              <a:t>持久的积极防御作战</a:t>
            </a:r>
            <a:r>
              <a:rPr lang="zh-CN" altLang="en-US" sz="2800" dirty="0">
                <a:solidFill>
                  <a:srgbClr val="333333"/>
                </a:solidFill>
                <a:latin typeface="arial" panose="020B0604020202020204" pitchFamily="34" charset="0"/>
              </a:rPr>
              <a:t>。其特点是：军事行动与停战谈判密切配合，边打边谈，以打促谈，斗争尖锐复杂；</a:t>
            </a:r>
            <a:r>
              <a:rPr lang="zh-CN" altLang="en-US" sz="2800" dirty="0">
                <a:solidFill>
                  <a:srgbClr val="C00000"/>
                </a:solidFill>
                <a:latin typeface="arial" panose="020B0604020202020204" pitchFamily="34" charset="0"/>
              </a:rPr>
              <a:t>战线相对稳定</a:t>
            </a:r>
            <a:r>
              <a:rPr lang="zh-CN" altLang="en-US" sz="2800" dirty="0">
                <a:solidFill>
                  <a:srgbClr val="333333"/>
                </a:solidFill>
                <a:latin typeface="arial" panose="020B0604020202020204" pitchFamily="34" charset="0"/>
              </a:rPr>
              <a:t>，局部性攻防作战频繁；战争双方都力图争取主动，打破僵局，谋求于自己更有利的地位。</a:t>
            </a:r>
            <a:r>
              <a:rPr lang="en-US" altLang="zh-CN" sz="2800" dirty="0">
                <a:solidFill>
                  <a:srgbClr val="333333"/>
                </a:solidFill>
                <a:latin typeface="arial" panose="020B0604020202020204" pitchFamily="34" charset="0"/>
              </a:rPr>
              <a:t>1951</a:t>
            </a:r>
            <a:r>
              <a:rPr lang="zh-CN" altLang="en-US" sz="2800" dirty="0">
                <a:solidFill>
                  <a:srgbClr val="333333"/>
                </a:solidFill>
                <a:latin typeface="arial" panose="020B0604020202020204" pitchFamily="34" charset="0"/>
              </a:rPr>
              <a:t>年</a:t>
            </a:r>
            <a:r>
              <a:rPr lang="en-US" altLang="zh-CN" sz="2800" dirty="0">
                <a:solidFill>
                  <a:srgbClr val="333333"/>
                </a:solidFill>
                <a:latin typeface="arial" panose="020B0604020202020204" pitchFamily="34" charset="0"/>
              </a:rPr>
              <a:t>7</a:t>
            </a:r>
            <a:r>
              <a:rPr lang="zh-CN" altLang="en-US" sz="2800" dirty="0">
                <a:solidFill>
                  <a:srgbClr val="333333"/>
                </a:solidFill>
                <a:latin typeface="arial" panose="020B0604020202020204" pitchFamily="34" charset="0"/>
              </a:rPr>
              <a:t>月</a:t>
            </a:r>
            <a:r>
              <a:rPr lang="en-US" altLang="zh-CN" sz="2800" dirty="0">
                <a:solidFill>
                  <a:srgbClr val="333333"/>
                </a:solidFill>
                <a:latin typeface="arial" panose="020B0604020202020204" pitchFamily="34" charset="0"/>
              </a:rPr>
              <a:t>10</a:t>
            </a:r>
            <a:r>
              <a:rPr lang="zh-CN" altLang="en-US" sz="2800" dirty="0">
                <a:solidFill>
                  <a:srgbClr val="333333"/>
                </a:solidFill>
                <a:latin typeface="arial" panose="020B0604020202020204" pitchFamily="34" charset="0"/>
              </a:rPr>
              <a:t>日，战争双方开始举行朝鲜停战谈判。从此，战争出现</a:t>
            </a:r>
            <a:r>
              <a:rPr lang="zh-CN" altLang="en-US" sz="2800" dirty="0">
                <a:solidFill>
                  <a:srgbClr val="C00000"/>
                </a:solidFill>
                <a:latin typeface="arial" panose="020B0604020202020204" pitchFamily="34" charset="0"/>
              </a:rPr>
              <a:t>长达两年多的边打边谈的局面</a:t>
            </a:r>
            <a:r>
              <a:rPr lang="zh-CN" altLang="en-US" sz="2800" dirty="0">
                <a:solidFill>
                  <a:srgbClr val="333333"/>
                </a:solidFill>
                <a:latin typeface="arial" panose="020B0604020202020204" pitchFamily="34" charset="0"/>
              </a:rPr>
              <a:t>。</a:t>
            </a:r>
            <a:endParaRPr lang="zh-CN" altLang="en-US" sz="2800" dirty="0"/>
          </a:p>
        </p:txBody>
      </p:sp>
      <p:sp>
        <p:nvSpPr>
          <p:cNvPr id="8" name="文本框 7">
            <a:extLst>
              <a:ext uri="{FF2B5EF4-FFF2-40B4-BE49-F238E27FC236}">
                <a16:creationId xmlns:a16="http://schemas.microsoft.com/office/drawing/2014/main" id="{FB10BE1C-0E9D-4BBB-98CE-8632AF62BB52}"/>
              </a:ext>
            </a:extLst>
          </p:cNvPr>
          <p:cNvSpPr txBox="1"/>
          <p:nvPr/>
        </p:nvSpPr>
        <p:spPr>
          <a:xfrm>
            <a:off x="566987" y="1130301"/>
            <a:ext cx="678422" cy="769441"/>
          </a:xfrm>
          <a:prstGeom prst="rect">
            <a:avLst/>
          </a:prstGeom>
          <a:noFill/>
        </p:spPr>
        <p:txBody>
          <a:bodyPr wrap="square" rtlCol="0">
            <a:spAutoFit/>
          </a:bodyPr>
          <a:lstStyle/>
          <a:p>
            <a:pPr algn="ctr"/>
            <a:r>
              <a:rPr lang="en-US" altLang="zh-CN" sz="4400" b="1" dirty="0">
                <a:solidFill>
                  <a:srgbClr val="D11813"/>
                </a:solidFill>
                <a:latin typeface="微软雅黑" panose="020B0503020204020204" pitchFamily="34" charset="-122"/>
                <a:ea typeface="微软雅黑" panose="020B0503020204020204" pitchFamily="34" charset="-122"/>
              </a:rPr>
              <a:t>F </a:t>
            </a:r>
            <a:endParaRPr lang="zh-CN" altLang="en-US" sz="4400" b="1" dirty="0">
              <a:solidFill>
                <a:srgbClr val="D11813"/>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CE503B9E-E4CC-448E-A9F5-2F5AD416E8F2}"/>
              </a:ext>
            </a:extLst>
          </p:cNvPr>
          <p:cNvSpPr/>
          <p:nvPr/>
        </p:nvSpPr>
        <p:spPr>
          <a:xfrm>
            <a:off x="37714" y="313723"/>
            <a:ext cx="2646879" cy="830997"/>
          </a:xfrm>
          <a:prstGeom prst="rect">
            <a:avLst/>
          </a:prstGeom>
        </p:spPr>
        <p:txBody>
          <a:bodyPr wrap="none">
            <a:spAutoFit/>
          </a:bodyPr>
          <a:lstStyle/>
          <a:p>
            <a:pPr algn="ctr">
              <a:defRPr/>
            </a:pPr>
            <a:r>
              <a:rPr lang="zh-CN" altLang="en-US" sz="4800" b="1" dirty="0">
                <a:solidFill>
                  <a:srgbClr val="D11813"/>
                </a:solidFill>
                <a:latin typeface="微软雅黑" panose="020B0503020204020204" pitchFamily="34" charset="-122"/>
                <a:ea typeface="微软雅黑" panose="020B0503020204020204" pitchFamily="34" charset="-122"/>
              </a:rPr>
              <a:t>战争历程</a:t>
            </a:r>
          </a:p>
        </p:txBody>
      </p:sp>
    </p:spTree>
    <p:extLst>
      <p:ext uri="{BB962C8B-B14F-4D97-AF65-F5344CB8AC3E}">
        <p14:creationId xmlns:p14="http://schemas.microsoft.com/office/powerpoint/2010/main" val="233828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900"/>
                                  </p:stCondLst>
                                  <p:iterate type="lt">
                                    <p:tmPct val="10000"/>
                                  </p:iterate>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9"/>
                                        </p:tgtEl>
                                        <p:attrNameLst>
                                          <p:attrName>ppt_y</p:attrName>
                                        </p:attrNameLst>
                                      </p:cBhvr>
                                      <p:tavLst>
                                        <p:tav tm="0">
                                          <p:val>
                                            <p:strVal val="#ppt_y"/>
                                          </p:val>
                                        </p:tav>
                                        <p:tav tm="100000">
                                          <p:val>
                                            <p:strVal val="#ppt_y"/>
                                          </p:val>
                                        </p:tav>
                                      </p:tavLst>
                                    </p:anim>
                                    <p:anim calcmode="lin" valueType="num">
                                      <p:cBhvr>
                                        <p:cTn id="9" dur="500" fill="hold"/>
                                        <p:tgtEl>
                                          <p:spTgt spid="3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9"/>
                                        </p:tgtEl>
                                      </p:cBhvr>
                                    </p:animEffect>
                                  </p:childTnLst>
                                </p:cTn>
                              </p:par>
                              <p:par>
                                <p:cTn id="12" presetID="10" presetClass="entr" presetSubtype="0" fill="hold" grpId="0" nodeType="withEffect" nodePh="1">
                                  <p:stCondLst>
                                    <p:cond delay="1300"/>
                                  </p:stCondLst>
                                  <p:endCondLst>
                                    <p:cond evt="begin" delay="0">
                                      <p:tn val="12"/>
                                    </p:cond>
                                  </p:endCondLst>
                                  <p:iterate type="lt">
                                    <p:tmPct val="5000"/>
                                  </p:iterate>
                                  <p:childTnLst>
                                    <p:set>
                                      <p:cBhvr>
                                        <p:cTn id="13" dur="1" fill="hold">
                                          <p:stCondLst>
                                            <p:cond delay="0"/>
                                          </p:stCondLst>
                                        </p:cTn>
                                        <p:tgtEl>
                                          <p:spTgt spid="38"/>
                                        </p:tgtEl>
                                        <p:attrNameLst>
                                          <p:attrName>style.visibility</p:attrName>
                                        </p:attrNameLst>
                                      </p:cBhvr>
                                      <p:to>
                                        <p:strVal val="visible"/>
                                      </p:to>
                                    </p:set>
                                    <p:animEffect transition="in" filter="fade">
                                      <p:cBhvr>
                                        <p:cTn id="14" dur="500"/>
                                        <p:tgtEl>
                                          <p:spTgt spid="38"/>
                                        </p:tgtEl>
                                      </p:cBhvr>
                                    </p:animEffect>
                                  </p:childTnLst>
                                </p:cTn>
                              </p:par>
                              <p:par>
                                <p:cTn id="15" presetID="10" presetClass="entr" presetSubtype="0" fill="hold" nodeType="withEffect">
                                  <p:stCondLst>
                                    <p:cond delay="4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entr" presetSubtype="0" fill="hold" grpId="0" nodeType="withEffect">
                                  <p:stCondLst>
                                    <p:cond delay="90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anim calcmode="lin" valueType="num">
                                      <p:cBhvr>
                                        <p:cTn id="21" dur="500" fill="hold"/>
                                        <p:tgtEl>
                                          <p:spTgt spid="8"/>
                                        </p:tgtEl>
                                        <p:attrNameLst>
                                          <p:attrName>ppt_x</p:attrName>
                                        </p:attrNameLst>
                                      </p:cBhvr>
                                      <p:tavLst>
                                        <p:tav tm="0">
                                          <p:val>
                                            <p:strVal val="#ppt_x"/>
                                          </p:val>
                                        </p:tav>
                                        <p:tav tm="100000">
                                          <p:val>
                                            <p:strVal val="#ppt_x"/>
                                          </p:val>
                                        </p:tav>
                                      </p:tavLst>
                                    </p:anim>
                                    <p:anim calcmode="lin" valueType="num">
                                      <p:cBhvr>
                                        <p:cTn id="22" dur="500" fill="hold"/>
                                        <p:tgtEl>
                                          <p:spTgt spid="8"/>
                                        </p:tgtEl>
                                        <p:attrNameLst>
                                          <p:attrName>ppt_y</p:attrName>
                                        </p:attrNameLst>
                                      </p:cBhvr>
                                      <p:tavLst>
                                        <p:tav tm="0">
                                          <p:val>
                                            <p:strVal val="#ppt_y+.1"/>
                                          </p:val>
                                        </p:tav>
                                        <p:tav tm="100000">
                                          <p:val>
                                            <p:strVal val="#ppt_y"/>
                                          </p:val>
                                        </p:tav>
                                      </p:tavLst>
                                    </p:anim>
                                  </p:childTnLst>
                                </p:cTn>
                              </p:par>
                              <p:par>
                                <p:cTn id="23" presetID="41" presetClass="entr" presetSubtype="0" fill="hold" grpId="0" nodeType="withEffect">
                                  <p:stCondLst>
                                    <p:cond delay="0"/>
                                  </p:stCondLst>
                                  <p:iterate type="lt">
                                    <p:tmPct val="10000"/>
                                  </p:iterate>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9"/>
                                        </p:tgtEl>
                                        <p:attrNameLst>
                                          <p:attrName>ppt_y</p:attrName>
                                        </p:attrNameLst>
                                      </p:cBhvr>
                                      <p:tavLst>
                                        <p:tav tm="0">
                                          <p:val>
                                            <p:strVal val="#ppt_y"/>
                                          </p:val>
                                        </p:tav>
                                        <p:tav tm="100000">
                                          <p:val>
                                            <p:strVal val="#ppt_y"/>
                                          </p:val>
                                        </p:tav>
                                      </p:tavLst>
                                    </p:anim>
                                    <p:anim calcmode="lin" valueType="num">
                                      <p:cBhvr>
                                        <p:cTn id="27"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45"/>
          <p:cNvSpPr>
            <a:spLocks noChangeArrowheads="1"/>
          </p:cNvSpPr>
          <p:nvPr/>
        </p:nvSpPr>
        <p:spPr bwMode="auto">
          <a:xfrm>
            <a:off x="6745821" y="1657279"/>
            <a:ext cx="3195527" cy="760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endParaRPr lang="zh-CN" altLang="en-US" sz="1400" dirty="0"/>
          </a:p>
        </p:txBody>
      </p:sp>
      <p:sp>
        <p:nvSpPr>
          <p:cNvPr id="39" name="矩形 45"/>
          <p:cNvSpPr>
            <a:spLocks noChangeArrowheads="1"/>
          </p:cNvSpPr>
          <p:nvPr/>
        </p:nvSpPr>
        <p:spPr bwMode="auto">
          <a:xfrm>
            <a:off x="1361153" y="1144720"/>
            <a:ext cx="3839497" cy="760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zh-CN" altLang="en-US" sz="3200" b="1" dirty="0">
                <a:solidFill>
                  <a:srgbClr val="D11813"/>
                </a:solidFill>
                <a:latin typeface="微软雅黑" panose="020B0503020204020204" pitchFamily="34" charset="-122"/>
                <a:ea typeface="微软雅黑" panose="020B0503020204020204" pitchFamily="34" charset="-122"/>
              </a:rPr>
              <a:t>停战协议签署</a:t>
            </a:r>
          </a:p>
        </p:txBody>
      </p:sp>
      <p:sp>
        <p:nvSpPr>
          <p:cNvPr id="18" name="矩形 17">
            <a:extLst>
              <a:ext uri="{FF2B5EF4-FFF2-40B4-BE49-F238E27FC236}">
                <a16:creationId xmlns:a16="http://schemas.microsoft.com/office/drawing/2014/main" id="{95C68C30-92C4-44DE-A980-468D9B859C89}"/>
              </a:ext>
            </a:extLst>
          </p:cNvPr>
          <p:cNvSpPr/>
          <p:nvPr/>
        </p:nvSpPr>
        <p:spPr>
          <a:xfrm>
            <a:off x="37713" y="313723"/>
            <a:ext cx="2646879" cy="830997"/>
          </a:xfrm>
          <a:prstGeom prst="rect">
            <a:avLst/>
          </a:prstGeom>
        </p:spPr>
        <p:txBody>
          <a:bodyPr wrap="none">
            <a:spAutoFit/>
          </a:bodyPr>
          <a:lstStyle/>
          <a:p>
            <a:pPr algn="ctr">
              <a:defRPr/>
            </a:pPr>
            <a:r>
              <a:rPr lang="zh-CN" altLang="en-US" sz="4800" b="1" dirty="0">
                <a:solidFill>
                  <a:srgbClr val="D11813"/>
                </a:solidFill>
                <a:latin typeface="微软雅黑" panose="020B0503020204020204" pitchFamily="34" charset="-122"/>
                <a:ea typeface="微软雅黑" panose="020B0503020204020204" pitchFamily="34" charset="-122"/>
              </a:rPr>
              <a:t>战争历程</a:t>
            </a:r>
          </a:p>
        </p:txBody>
      </p:sp>
      <p:pic>
        <p:nvPicPr>
          <p:cNvPr id="7" name="图片 6">
            <a:extLst>
              <a:ext uri="{FF2B5EF4-FFF2-40B4-BE49-F238E27FC236}">
                <a16:creationId xmlns:a16="http://schemas.microsoft.com/office/drawing/2014/main" id="{BEC1392C-5660-4E23-A9E7-F437CA2E6C7C}"/>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artisticLineDrawing/>
                    </a14:imgEffect>
                  </a14:imgLayer>
                </a14:imgProps>
              </a:ext>
              <a:ext uri="{28A0092B-C50C-407E-A947-70E740481C1C}">
                <a14:useLocalDpi xmlns:a14="http://schemas.microsoft.com/office/drawing/2010/main" val="0"/>
              </a:ext>
            </a:extLst>
          </a:blip>
          <a:srcRect t="12013" r="54517" b="2397"/>
          <a:stretch/>
        </p:blipFill>
        <p:spPr>
          <a:xfrm>
            <a:off x="0" y="3779768"/>
            <a:ext cx="2729076" cy="3056884"/>
          </a:xfrm>
          <a:prstGeom prst="rect">
            <a:avLst/>
          </a:prstGeom>
        </p:spPr>
      </p:pic>
      <p:sp>
        <p:nvSpPr>
          <p:cNvPr id="6" name="矩形 5">
            <a:extLst>
              <a:ext uri="{FF2B5EF4-FFF2-40B4-BE49-F238E27FC236}">
                <a16:creationId xmlns:a16="http://schemas.microsoft.com/office/drawing/2014/main" id="{5D9651D0-3A03-4CFB-81CC-B6E0A5C9F29A}"/>
              </a:ext>
            </a:extLst>
          </p:cNvPr>
          <p:cNvSpPr/>
          <p:nvPr/>
        </p:nvSpPr>
        <p:spPr>
          <a:xfrm>
            <a:off x="447970" y="1975716"/>
            <a:ext cx="10753430" cy="4524315"/>
          </a:xfrm>
          <a:prstGeom prst="rect">
            <a:avLst/>
          </a:prstGeom>
        </p:spPr>
        <p:txBody>
          <a:bodyPr wrap="square">
            <a:spAutoFit/>
          </a:bodyPr>
          <a:lstStyle/>
          <a:p>
            <a:r>
              <a:rPr lang="en-US" altLang="zh-CN" sz="2800" dirty="0">
                <a:solidFill>
                  <a:srgbClr val="333333"/>
                </a:solidFill>
                <a:latin typeface="arial" panose="020B0604020202020204" pitchFamily="34" charset="0"/>
              </a:rPr>
              <a:t>	</a:t>
            </a:r>
            <a:r>
              <a:rPr lang="en-US" altLang="zh-CN" sz="3200" dirty="0">
                <a:solidFill>
                  <a:srgbClr val="C00000"/>
                </a:solidFill>
                <a:latin typeface="arial" panose="020B0604020202020204" pitchFamily="34" charset="0"/>
              </a:rPr>
              <a:t>1953</a:t>
            </a:r>
            <a:r>
              <a:rPr lang="zh-CN" altLang="en-US" sz="3200" dirty="0">
                <a:solidFill>
                  <a:srgbClr val="C00000"/>
                </a:solidFill>
                <a:latin typeface="arial" panose="020B0604020202020204" pitchFamily="34" charset="0"/>
              </a:rPr>
              <a:t>年</a:t>
            </a:r>
            <a:r>
              <a:rPr lang="en-US" altLang="zh-CN" sz="3200" dirty="0">
                <a:solidFill>
                  <a:srgbClr val="C00000"/>
                </a:solidFill>
                <a:latin typeface="arial" panose="020B0604020202020204" pitchFamily="34" charset="0"/>
              </a:rPr>
              <a:t>7</a:t>
            </a:r>
            <a:r>
              <a:rPr lang="zh-CN" altLang="en-US" sz="3200" dirty="0">
                <a:solidFill>
                  <a:srgbClr val="C00000"/>
                </a:solidFill>
                <a:latin typeface="arial" panose="020B0604020202020204" pitchFamily="34" charset="0"/>
              </a:rPr>
              <a:t>月</a:t>
            </a:r>
            <a:r>
              <a:rPr lang="en-US" altLang="zh-CN" sz="3200" dirty="0">
                <a:solidFill>
                  <a:srgbClr val="C00000"/>
                </a:solidFill>
                <a:latin typeface="arial" panose="020B0604020202020204" pitchFamily="34" charset="0"/>
              </a:rPr>
              <a:t>27</a:t>
            </a:r>
            <a:r>
              <a:rPr lang="zh-CN" altLang="en-US" sz="3200" dirty="0">
                <a:solidFill>
                  <a:srgbClr val="C00000"/>
                </a:solidFill>
                <a:latin typeface="arial" panose="020B0604020202020204" pitchFamily="34" charset="0"/>
              </a:rPr>
              <a:t>日</a:t>
            </a:r>
            <a:r>
              <a:rPr lang="zh-CN" altLang="en-US" sz="3200" dirty="0">
                <a:solidFill>
                  <a:srgbClr val="333333"/>
                </a:solidFill>
                <a:latin typeface="arial" panose="020B0604020202020204" pitchFamily="34" charset="0"/>
              </a:rPr>
              <a:t>，战争双方在</a:t>
            </a:r>
            <a:r>
              <a:rPr lang="zh-CN" altLang="en-US" sz="3200" dirty="0">
                <a:solidFill>
                  <a:srgbClr val="C00000"/>
                </a:solidFill>
                <a:latin typeface="arial" panose="020B0604020202020204" pitchFamily="34" charset="0"/>
              </a:rPr>
              <a:t>朝鲜停战协定上签字</a:t>
            </a:r>
            <a:r>
              <a:rPr lang="zh-CN" altLang="en-US" sz="3200" dirty="0">
                <a:solidFill>
                  <a:srgbClr val="333333"/>
                </a:solidFill>
                <a:latin typeface="arial" panose="020B0604020202020204" pitchFamily="34" charset="0"/>
              </a:rPr>
              <a:t>。至此，历时</a:t>
            </a:r>
            <a:r>
              <a:rPr lang="en-US" altLang="zh-CN" sz="3200" dirty="0">
                <a:solidFill>
                  <a:srgbClr val="333333"/>
                </a:solidFill>
                <a:latin typeface="arial" panose="020B0604020202020204" pitchFamily="34" charset="0"/>
              </a:rPr>
              <a:t>2</a:t>
            </a:r>
            <a:r>
              <a:rPr lang="zh-CN" altLang="en-US" sz="3200" dirty="0">
                <a:solidFill>
                  <a:srgbClr val="333333"/>
                </a:solidFill>
                <a:latin typeface="arial" panose="020B0604020202020204" pitchFamily="34" charset="0"/>
              </a:rPr>
              <a:t>年零</a:t>
            </a:r>
            <a:r>
              <a:rPr lang="en-US" altLang="zh-CN" sz="3200" dirty="0">
                <a:solidFill>
                  <a:srgbClr val="333333"/>
                </a:solidFill>
                <a:latin typeface="arial" panose="020B0604020202020204" pitchFamily="34" charset="0"/>
              </a:rPr>
              <a:t>9</a:t>
            </a:r>
            <a:r>
              <a:rPr lang="zh-CN" altLang="en-US" sz="3200" dirty="0">
                <a:solidFill>
                  <a:srgbClr val="333333"/>
                </a:solidFill>
                <a:latin typeface="arial" panose="020B0604020202020204" pitchFamily="34" charset="0"/>
              </a:rPr>
              <a:t>个月的抗美援朝战争宣告结束。朝鲜停战后，中国人民志愿军又帮助朝鲜人民为战后的恢复和建设作了大量的工作。</a:t>
            </a:r>
            <a:r>
              <a:rPr lang="en-US" altLang="zh-CN" sz="3200" dirty="0">
                <a:latin typeface="arial" panose="020B0604020202020204" pitchFamily="34" charset="0"/>
              </a:rPr>
              <a:t>1958</a:t>
            </a:r>
            <a:r>
              <a:rPr lang="zh-CN" altLang="en-US" sz="3200" dirty="0">
                <a:latin typeface="arial" panose="020B0604020202020204" pitchFamily="34" charset="0"/>
              </a:rPr>
              <a:t>年</a:t>
            </a:r>
            <a:r>
              <a:rPr lang="en-US" altLang="zh-CN" sz="3200" dirty="0">
                <a:latin typeface="arial" panose="020B0604020202020204" pitchFamily="34" charset="0"/>
              </a:rPr>
              <a:t>10</a:t>
            </a:r>
            <a:r>
              <a:rPr lang="zh-CN" altLang="en-US" sz="3200" dirty="0">
                <a:latin typeface="arial" panose="020B0604020202020204" pitchFamily="34" charset="0"/>
              </a:rPr>
              <a:t>月，</a:t>
            </a:r>
            <a:r>
              <a:rPr lang="zh-CN" altLang="en-US" sz="3200" dirty="0">
                <a:solidFill>
                  <a:srgbClr val="C00000"/>
                </a:solidFill>
                <a:latin typeface="arial" panose="020B0604020202020204" pitchFamily="34" charset="0"/>
              </a:rPr>
              <a:t>中国人民志愿军全部撤离朝鲜</a:t>
            </a:r>
            <a:r>
              <a:rPr lang="zh-CN" altLang="en-US" sz="3200" dirty="0">
                <a:solidFill>
                  <a:srgbClr val="333333"/>
                </a:solidFill>
                <a:latin typeface="arial" panose="020B0604020202020204" pitchFamily="34" charset="0"/>
              </a:rPr>
              <a:t>，返回祖国。</a:t>
            </a:r>
            <a:r>
              <a:rPr lang="en-US" altLang="zh-CN" sz="3200" dirty="0">
                <a:solidFill>
                  <a:srgbClr val="333333"/>
                </a:solidFill>
                <a:latin typeface="arial" panose="020B0604020202020204" pitchFamily="34" charset="0"/>
              </a:rPr>
              <a:t>1994</a:t>
            </a:r>
            <a:r>
              <a:rPr lang="zh-CN" altLang="en-US" sz="3200" dirty="0">
                <a:solidFill>
                  <a:srgbClr val="333333"/>
                </a:solidFill>
                <a:latin typeface="arial" panose="020B0604020202020204" pitchFamily="34" charset="0"/>
              </a:rPr>
              <a:t>年，考虑到朝鲜方面的要求，中央军事委员会发布命令，</a:t>
            </a:r>
            <a:r>
              <a:rPr lang="zh-CN" altLang="en-US" sz="3200" dirty="0">
                <a:solidFill>
                  <a:srgbClr val="C00000"/>
                </a:solidFill>
                <a:latin typeface="arial" panose="020B0604020202020204" pitchFamily="34" charset="0"/>
              </a:rPr>
              <a:t>召回</a:t>
            </a:r>
            <a:r>
              <a:rPr lang="zh-CN" altLang="en-US" sz="3200" dirty="0">
                <a:solidFill>
                  <a:srgbClr val="333333"/>
                </a:solidFill>
                <a:latin typeface="arial" panose="020B0604020202020204" pitchFamily="34" charset="0"/>
              </a:rPr>
              <a:t>了驻板门店的军事停战委员会</a:t>
            </a:r>
            <a:r>
              <a:rPr lang="zh-CN" altLang="en-US" sz="3200" dirty="0">
                <a:solidFill>
                  <a:srgbClr val="C00000"/>
                </a:solidFill>
                <a:latin typeface="arial" panose="020B0604020202020204" pitchFamily="34" charset="0"/>
              </a:rPr>
              <a:t>中国人民志愿军代表</a:t>
            </a:r>
            <a:r>
              <a:rPr lang="zh-CN" altLang="en-US" sz="3200" dirty="0">
                <a:solidFill>
                  <a:srgbClr val="333333"/>
                </a:solidFill>
                <a:latin typeface="arial" panose="020B0604020202020204" pitchFamily="34" charset="0"/>
              </a:rPr>
              <a:t>。同年</a:t>
            </a:r>
            <a:r>
              <a:rPr lang="en-US" altLang="zh-CN" sz="3200" dirty="0">
                <a:solidFill>
                  <a:srgbClr val="333333"/>
                </a:solidFill>
                <a:latin typeface="arial" panose="020B0604020202020204" pitchFamily="34" charset="0"/>
              </a:rPr>
              <a:t>12</a:t>
            </a:r>
            <a:r>
              <a:rPr lang="zh-CN" altLang="en-US" sz="3200" dirty="0">
                <a:solidFill>
                  <a:srgbClr val="333333"/>
                </a:solidFill>
                <a:latin typeface="arial" panose="020B0604020202020204" pitchFamily="34" charset="0"/>
              </a:rPr>
              <a:t>月</a:t>
            </a:r>
            <a:r>
              <a:rPr lang="en-US" altLang="zh-CN" sz="3200" dirty="0">
                <a:solidFill>
                  <a:srgbClr val="333333"/>
                </a:solidFill>
                <a:latin typeface="arial" panose="020B0604020202020204" pitchFamily="34" charset="0"/>
              </a:rPr>
              <a:t>15</a:t>
            </a:r>
            <a:r>
              <a:rPr lang="zh-CN" altLang="en-US" sz="3200" dirty="0">
                <a:solidFill>
                  <a:srgbClr val="333333"/>
                </a:solidFill>
                <a:latin typeface="arial" panose="020B0604020202020204" pitchFamily="34" charset="0"/>
              </a:rPr>
              <a:t>日，派驻朝鲜军事停战委员会朝中方面的中国人民志愿军代表团从朝鲜平壤奉调回国，标志着中国人民志愿军正式</a:t>
            </a:r>
            <a:r>
              <a:rPr lang="zh-CN" altLang="en-US" sz="3200" dirty="0">
                <a:solidFill>
                  <a:srgbClr val="C00000"/>
                </a:solidFill>
                <a:latin typeface="arial" panose="020B0604020202020204" pitchFamily="34" charset="0"/>
              </a:rPr>
              <a:t>完成了历史使命</a:t>
            </a:r>
            <a:r>
              <a:rPr lang="zh-CN" altLang="en-US" sz="3200" dirty="0">
                <a:solidFill>
                  <a:srgbClr val="333333"/>
                </a:solidFill>
                <a:latin typeface="arial" panose="020B0604020202020204" pitchFamily="34" charset="0"/>
              </a:rPr>
              <a:t>。</a:t>
            </a:r>
            <a:endParaRPr lang="zh-CN" altLang="en-US" sz="3200" dirty="0"/>
          </a:p>
        </p:txBody>
      </p:sp>
      <p:sp>
        <p:nvSpPr>
          <p:cNvPr id="8" name="文本框 7">
            <a:extLst>
              <a:ext uri="{FF2B5EF4-FFF2-40B4-BE49-F238E27FC236}">
                <a16:creationId xmlns:a16="http://schemas.microsoft.com/office/drawing/2014/main" id="{FB10BE1C-0E9D-4BBB-98CE-8632AF62BB52}"/>
              </a:ext>
            </a:extLst>
          </p:cNvPr>
          <p:cNvSpPr txBox="1"/>
          <p:nvPr/>
        </p:nvSpPr>
        <p:spPr>
          <a:xfrm>
            <a:off x="566987" y="1130301"/>
            <a:ext cx="678422" cy="769441"/>
          </a:xfrm>
          <a:prstGeom prst="rect">
            <a:avLst/>
          </a:prstGeom>
          <a:noFill/>
        </p:spPr>
        <p:txBody>
          <a:bodyPr wrap="square" rtlCol="0">
            <a:spAutoFit/>
          </a:bodyPr>
          <a:lstStyle/>
          <a:p>
            <a:pPr algn="ctr"/>
            <a:r>
              <a:rPr lang="en-US" altLang="zh-CN" sz="4400" b="1" dirty="0">
                <a:solidFill>
                  <a:srgbClr val="D11813"/>
                </a:solidFill>
                <a:latin typeface="微软雅黑" panose="020B0503020204020204" pitchFamily="34" charset="-122"/>
                <a:ea typeface="微软雅黑" panose="020B0503020204020204" pitchFamily="34" charset="-122"/>
              </a:rPr>
              <a:t>G </a:t>
            </a:r>
            <a:endParaRPr lang="zh-CN" altLang="en-US" sz="4400" b="1" dirty="0">
              <a:solidFill>
                <a:srgbClr val="D11813"/>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03332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900"/>
                                  </p:stCondLst>
                                  <p:iterate type="lt">
                                    <p:tmPct val="10000"/>
                                  </p:iterate>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9"/>
                                        </p:tgtEl>
                                        <p:attrNameLst>
                                          <p:attrName>ppt_y</p:attrName>
                                        </p:attrNameLst>
                                      </p:cBhvr>
                                      <p:tavLst>
                                        <p:tav tm="0">
                                          <p:val>
                                            <p:strVal val="#ppt_y"/>
                                          </p:val>
                                        </p:tav>
                                        <p:tav tm="100000">
                                          <p:val>
                                            <p:strVal val="#ppt_y"/>
                                          </p:val>
                                        </p:tav>
                                      </p:tavLst>
                                    </p:anim>
                                    <p:anim calcmode="lin" valueType="num">
                                      <p:cBhvr>
                                        <p:cTn id="9" dur="500" fill="hold"/>
                                        <p:tgtEl>
                                          <p:spTgt spid="3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9"/>
                                        </p:tgtEl>
                                      </p:cBhvr>
                                    </p:animEffect>
                                  </p:childTnLst>
                                </p:cTn>
                              </p:par>
                              <p:par>
                                <p:cTn id="12" presetID="10" presetClass="entr" presetSubtype="0" fill="hold" grpId="0" nodeType="withEffect" nodePh="1">
                                  <p:stCondLst>
                                    <p:cond delay="1300"/>
                                  </p:stCondLst>
                                  <p:endCondLst>
                                    <p:cond evt="begin" delay="0">
                                      <p:tn val="12"/>
                                    </p:cond>
                                  </p:endCondLst>
                                  <p:iterate type="lt">
                                    <p:tmPct val="5000"/>
                                  </p:iterate>
                                  <p:childTnLst>
                                    <p:set>
                                      <p:cBhvr>
                                        <p:cTn id="13" dur="1" fill="hold">
                                          <p:stCondLst>
                                            <p:cond delay="0"/>
                                          </p:stCondLst>
                                        </p:cTn>
                                        <p:tgtEl>
                                          <p:spTgt spid="38"/>
                                        </p:tgtEl>
                                        <p:attrNameLst>
                                          <p:attrName>style.visibility</p:attrName>
                                        </p:attrNameLst>
                                      </p:cBhvr>
                                      <p:to>
                                        <p:strVal val="visible"/>
                                      </p:to>
                                    </p:set>
                                    <p:animEffect transition="in" filter="fade">
                                      <p:cBhvr>
                                        <p:cTn id="14" dur="500"/>
                                        <p:tgtEl>
                                          <p:spTgt spid="38"/>
                                        </p:tgtEl>
                                      </p:cBhvr>
                                    </p:animEffect>
                                  </p:childTnLst>
                                </p:cTn>
                              </p:par>
                              <p:par>
                                <p:cTn id="15" presetID="41" presetClass="entr" presetSubtype="0" fill="hold" grpId="0" nodeType="withEffect">
                                  <p:stCondLst>
                                    <p:cond delay="0"/>
                                  </p:stCondLst>
                                  <p:iterate type="lt">
                                    <p:tmPct val="10000"/>
                                  </p:iterate>
                                  <p:childTnLst>
                                    <p:set>
                                      <p:cBhvr>
                                        <p:cTn id="16" dur="1" fill="hold">
                                          <p:stCondLst>
                                            <p:cond delay="0"/>
                                          </p:stCondLst>
                                        </p:cTn>
                                        <p:tgtEl>
                                          <p:spTgt spid="18"/>
                                        </p:tgtEl>
                                        <p:attrNameLst>
                                          <p:attrName>style.visibility</p:attrName>
                                        </p:attrNameLst>
                                      </p:cBhvr>
                                      <p:to>
                                        <p:strVal val="visible"/>
                                      </p:to>
                                    </p:set>
                                    <p:anim calcmode="lin" valueType="num">
                                      <p:cBhvr>
                                        <p:cTn id="17"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8"/>
                                        </p:tgtEl>
                                        <p:attrNameLst>
                                          <p:attrName>ppt_y</p:attrName>
                                        </p:attrNameLst>
                                      </p:cBhvr>
                                      <p:tavLst>
                                        <p:tav tm="0">
                                          <p:val>
                                            <p:strVal val="#ppt_y"/>
                                          </p:val>
                                        </p:tav>
                                        <p:tav tm="100000">
                                          <p:val>
                                            <p:strVal val="#ppt_y"/>
                                          </p:val>
                                        </p:tav>
                                      </p:tavLst>
                                    </p:anim>
                                    <p:anim calcmode="lin" valueType="num">
                                      <p:cBhvr>
                                        <p:cTn id="19"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8"/>
                                        </p:tgtEl>
                                      </p:cBhvr>
                                    </p:animEffect>
                                  </p:childTnLst>
                                </p:cTn>
                              </p:par>
                              <p:par>
                                <p:cTn id="22" presetID="10" presetClass="entr" presetSubtype="0" fill="hold" nodeType="withEffect">
                                  <p:stCondLst>
                                    <p:cond delay="4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42" presetClass="entr" presetSubtype="0" fill="hold" grpId="0" nodeType="withEffect">
                                  <p:stCondLst>
                                    <p:cond delay="9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anim calcmode="lin" valueType="num">
                                      <p:cBhvr>
                                        <p:cTn id="28" dur="500" fill="hold"/>
                                        <p:tgtEl>
                                          <p:spTgt spid="8"/>
                                        </p:tgtEl>
                                        <p:attrNameLst>
                                          <p:attrName>ppt_x</p:attrName>
                                        </p:attrNameLst>
                                      </p:cBhvr>
                                      <p:tavLst>
                                        <p:tav tm="0">
                                          <p:val>
                                            <p:strVal val="#ppt_x"/>
                                          </p:val>
                                        </p:tav>
                                        <p:tav tm="100000">
                                          <p:val>
                                            <p:strVal val="#ppt_x"/>
                                          </p:val>
                                        </p:tav>
                                      </p:tavLst>
                                    </p:anim>
                                    <p:anim calcmode="lin" valueType="num">
                                      <p:cBhvr>
                                        <p:cTn id="29"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18"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45"/>
          <p:cNvSpPr>
            <a:spLocks noChangeArrowheads="1"/>
          </p:cNvSpPr>
          <p:nvPr/>
        </p:nvSpPr>
        <p:spPr bwMode="auto">
          <a:xfrm>
            <a:off x="6745821" y="1657279"/>
            <a:ext cx="3195527" cy="760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endParaRPr lang="zh-CN" altLang="en-US" sz="1400" dirty="0"/>
          </a:p>
        </p:txBody>
      </p:sp>
      <p:pic>
        <p:nvPicPr>
          <p:cNvPr id="7" name="图片 6">
            <a:extLst>
              <a:ext uri="{FF2B5EF4-FFF2-40B4-BE49-F238E27FC236}">
                <a16:creationId xmlns:a16="http://schemas.microsoft.com/office/drawing/2014/main" id="{BEC1392C-5660-4E23-A9E7-F437CA2E6C7C}"/>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artisticLineDrawing/>
                    </a14:imgEffect>
                  </a14:imgLayer>
                </a14:imgProps>
              </a:ext>
              <a:ext uri="{28A0092B-C50C-407E-A947-70E740481C1C}">
                <a14:useLocalDpi xmlns:a14="http://schemas.microsoft.com/office/drawing/2010/main" val="0"/>
              </a:ext>
            </a:extLst>
          </a:blip>
          <a:srcRect t="12013" r="54517" b="2397"/>
          <a:stretch/>
        </p:blipFill>
        <p:spPr>
          <a:xfrm>
            <a:off x="0" y="3779768"/>
            <a:ext cx="2729076" cy="3056884"/>
          </a:xfrm>
          <a:prstGeom prst="rect">
            <a:avLst/>
          </a:prstGeom>
        </p:spPr>
      </p:pic>
      <p:pic>
        <p:nvPicPr>
          <p:cNvPr id="9" name="图片 8">
            <a:extLst>
              <a:ext uri="{FF2B5EF4-FFF2-40B4-BE49-F238E27FC236}">
                <a16:creationId xmlns:a16="http://schemas.microsoft.com/office/drawing/2014/main" id="{D5A3D351-D52D-4AAE-B2E5-C556FE964DA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578781" y="1060421"/>
            <a:ext cx="7034438" cy="4572384"/>
          </a:xfrm>
          <a:prstGeom prst="rect">
            <a:avLst/>
          </a:prstGeom>
        </p:spPr>
      </p:pic>
      <p:sp>
        <p:nvSpPr>
          <p:cNvPr id="13" name="矩形 12">
            <a:extLst>
              <a:ext uri="{FF2B5EF4-FFF2-40B4-BE49-F238E27FC236}">
                <a16:creationId xmlns:a16="http://schemas.microsoft.com/office/drawing/2014/main" id="{3E5AC263-B16F-49D4-89A8-88683B2F1924}"/>
              </a:ext>
            </a:extLst>
          </p:cNvPr>
          <p:cNvSpPr/>
          <p:nvPr/>
        </p:nvSpPr>
        <p:spPr>
          <a:xfrm>
            <a:off x="4065388" y="6003070"/>
            <a:ext cx="4061224" cy="45318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solidFill>
                  <a:schemeClr val="tx1"/>
                </a:solidFill>
                <a:latin typeface="微软雅黑" panose="020B0503020204020204" pitchFamily="34" charset="-122"/>
                <a:ea typeface="微软雅黑" panose="020B0503020204020204" pitchFamily="34" charset="-122"/>
              </a:rPr>
              <a:t>彭德怀在停战协议上签字</a:t>
            </a:r>
            <a:endParaRPr lang="en-US" altLang="zh-CN" sz="2400" b="1" dirty="0">
              <a:solidFill>
                <a:schemeClr val="tx1"/>
              </a:solidFill>
              <a:latin typeface="微软雅黑" panose="020B0503020204020204" pitchFamily="34" charset="-122"/>
              <a:ea typeface="微软雅黑" panose="020B0503020204020204" pitchFamily="34" charset="-122"/>
            </a:endParaRPr>
          </a:p>
          <a:p>
            <a:pPr algn="ctr">
              <a:defRPr/>
            </a:pPr>
            <a:r>
              <a:rPr lang="zh-CN" altLang="en-US" sz="2400" dirty="0">
                <a:solidFill>
                  <a:schemeClr val="bg1"/>
                </a:solidFill>
                <a:latin typeface="微软雅黑" panose="020B0503020204020204" pitchFamily="34" charset="-122"/>
                <a:ea typeface="微软雅黑" panose="020B0503020204020204" pitchFamily="34" charset="-122"/>
              </a:rPr>
              <a:t> </a:t>
            </a:r>
          </a:p>
        </p:txBody>
      </p:sp>
      <p:sp>
        <p:nvSpPr>
          <p:cNvPr id="10" name="矩形 9">
            <a:extLst>
              <a:ext uri="{FF2B5EF4-FFF2-40B4-BE49-F238E27FC236}">
                <a16:creationId xmlns:a16="http://schemas.microsoft.com/office/drawing/2014/main" id="{FC177FB5-11B9-4F97-9934-5E0AF40AE135}"/>
              </a:ext>
            </a:extLst>
          </p:cNvPr>
          <p:cNvSpPr/>
          <p:nvPr/>
        </p:nvSpPr>
        <p:spPr>
          <a:xfrm>
            <a:off x="37714" y="313723"/>
            <a:ext cx="2646879" cy="830997"/>
          </a:xfrm>
          <a:prstGeom prst="rect">
            <a:avLst/>
          </a:prstGeom>
        </p:spPr>
        <p:txBody>
          <a:bodyPr wrap="none">
            <a:spAutoFit/>
          </a:bodyPr>
          <a:lstStyle/>
          <a:p>
            <a:pPr algn="ctr">
              <a:defRPr/>
            </a:pPr>
            <a:r>
              <a:rPr lang="zh-CN" altLang="en-US" sz="4800" b="1" dirty="0">
                <a:solidFill>
                  <a:srgbClr val="D11813"/>
                </a:solidFill>
                <a:latin typeface="微软雅黑" panose="020B0503020204020204" pitchFamily="34" charset="-122"/>
                <a:ea typeface="微软雅黑" panose="020B0503020204020204" pitchFamily="34" charset="-122"/>
              </a:rPr>
              <a:t>战争历程</a:t>
            </a:r>
          </a:p>
        </p:txBody>
      </p:sp>
    </p:spTree>
    <p:extLst>
      <p:ext uri="{BB962C8B-B14F-4D97-AF65-F5344CB8AC3E}">
        <p14:creationId xmlns:p14="http://schemas.microsoft.com/office/powerpoint/2010/main" val="360309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1300"/>
                                  </p:stCondLst>
                                  <p:endCondLst>
                                    <p:cond evt="begin" delay="0">
                                      <p:tn val="5"/>
                                    </p:cond>
                                  </p:endCondLst>
                                  <p:iterate type="lt">
                                    <p:tmPct val="5000"/>
                                  </p:iterate>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nodeType="withEffect">
                                  <p:stCondLst>
                                    <p:cond delay="4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1800"/>
                                  </p:stCondLst>
                                  <p:iterate type="lt">
                                    <p:tmPct val="10000"/>
                                  </p:iterate>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41" presetClass="entr" presetSubtype="0" fill="hold" grpId="0" nodeType="withEffect">
                                  <p:stCondLst>
                                    <p:cond delay="0"/>
                                  </p:stCondLst>
                                  <p:iterate type="lt">
                                    <p:tmPct val="10000"/>
                                  </p:iterate>
                                  <p:childTnLst>
                                    <p:set>
                                      <p:cBhvr>
                                        <p:cTn id="15" dur="1" fill="hold">
                                          <p:stCondLst>
                                            <p:cond delay="0"/>
                                          </p:stCondLst>
                                        </p:cTn>
                                        <p:tgtEl>
                                          <p:spTgt spid="10"/>
                                        </p:tgtEl>
                                        <p:attrNameLst>
                                          <p:attrName>style.visibility</p:attrName>
                                        </p:attrNameLst>
                                      </p:cBhvr>
                                      <p:to>
                                        <p:strVal val="visible"/>
                                      </p:to>
                                    </p:set>
                                    <p:anim calcmode="lin" valueType="num">
                                      <p:cBhvr>
                                        <p:cTn id="16"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10"/>
                                        </p:tgtEl>
                                        <p:attrNameLst>
                                          <p:attrName>ppt_y</p:attrName>
                                        </p:attrNameLst>
                                      </p:cBhvr>
                                      <p:tavLst>
                                        <p:tav tm="0">
                                          <p:val>
                                            <p:strVal val="#ppt_y"/>
                                          </p:val>
                                        </p:tav>
                                        <p:tav tm="100000">
                                          <p:val>
                                            <p:strVal val="#ppt_y"/>
                                          </p:val>
                                        </p:tav>
                                      </p:tavLst>
                                    </p:anim>
                                    <p:anim calcmode="lin" valueType="num">
                                      <p:cBhvr>
                                        <p:cTn id="18"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3"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矩形 3"/>
          <p:cNvSpPr/>
          <p:nvPr/>
        </p:nvSpPr>
        <p:spPr>
          <a:xfrm>
            <a:off x="1117752" y="1334347"/>
            <a:ext cx="10181619" cy="2602428"/>
          </a:xfrm>
          <a:prstGeom prst="rect">
            <a:avLst/>
          </a:prstGeom>
          <a:solidFill>
            <a:schemeClr val="accent1"/>
          </a:solidFill>
          <a:ln>
            <a:noFill/>
          </a:ln>
          <a:effectLst>
            <a:outerShdw blurRad="127000" dist="508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just">
              <a:lnSpc>
                <a:spcPct val="130000"/>
              </a:lnSpc>
              <a:defRPr/>
            </a:pPr>
            <a:r>
              <a:rPr lang="zh-CN" altLang="en-US" sz="2400" dirty="0">
                <a:solidFill>
                  <a:schemeClr val="bg1"/>
                </a:solidFill>
                <a:latin typeface="微软雅黑" panose="020B0503020204020204" pitchFamily="34" charset="-122"/>
                <a:ea typeface="微软雅黑" panose="020B0503020204020204" pitchFamily="34" charset="-122"/>
              </a:rPr>
              <a:t>朝鲜战争开始之前，中国曾计划用</a:t>
            </a:r>
            <a:r>
              <a:rPr lang="en-US" altLang="zh-CN" sz="2400" dirty="0">
                <a:solidFill>
                  <a:schemeClr val="bg1"/>
                </a:solidFill>
                <a:latin typeface="微软雅黑" panose="020B0503020204020204" pitchFamily="34" charset="-122"/>
                <a:ea typeface="微软雅黑" panose="020B0503020204020204" pitchFamily="34" charset="-122"/>
              </a:rPr>
              <a:t>3</a:t>
            </a:r>
            <a:r>
              <a:rPr lang="zh-CN" altLang="en-US" sz="2400" dirty="0">
                <a:solidFill>
                  <a:schemeClr val="bg1"/>
                </a:solidFill>
                <a:latin typeface="微软雅黑" panose="020B0503020204020204" pitchFamily="34" charset="-122"/>
                <a:ea typeface="微软雅黑" panose="020B0503020204020204" pitchFamily="34" charset="-122"/>
              </a:rPr>
              <a:t>年</a:t>
            </a:r>
            <a:r>
              <a:rPr lang="en-US" altLang="zh-CN" sz="2400" dirty="0">
                <a:solidFill>
                  <a:schemeClr val="bg1"/>
                </a:solidFill>
                <a:latin typeface="微软雅黑" panose="020B0503020204020204" pitchFamily="34" charset="-122"/>
                <a:ea typeface="微软雅黑" panose="020B0503020204020204" pitchFamily="34" charset="-122"/>
              </a:rPr>
              <a:t>—5</a:t>
            </a:r>
            <a:r>
              <a:rPr lang="zh-CN" altLang="en-US" sz="2400" dirty="0">
                <a:solidFill>
                  <a:schemeClr val="bg1"/>
                </a:solidFill>
                <a:latin typeface="微软雅黑" panose="020B0503020204020204" pitchFamily="34" charset="-122"/>
                <a:ea typeface="微软雅黑" panose="020B0503020204020204" pitchFamily="34" charset="-122"/>
              </a:rPr>
              <a:t>年时间恢复生产，将军费从</a:t>
            </a:r>
            <a:r>
              <a:rPr lang="en-US" altLang="zh-CN" sz="2400" dirty="0">
                <a:solidFill>
                  <a:schemeClr val="bg1"/>
                </a:solidFill>
                <a:latin typeface="微软雅黑" panose="020B0503020204020204" pitchFamily="34" charset="-122"/>
                <a:ea typeface="微软雅黑" panose="020B0503020204020204" pitchFamily="34" charset="-122"/>
              </a:rPr>
              <a:t>1950</a:t>
            </a:r>
            <a:r>
              <a:rPr lang="zh-CN" altLang="en-US" sz="2400" dirty="0">
                <a:solidFill>
                  <a:schemeClr val="bg1"/>
                </a:solidFill>
                <a:latin typeface="微软雅黑" panose="020B0503020204020204" pitchFamily="34" charset="-122"/>
                <a:ea typeface="微软雅黑" panose="020B0503020204020204" pitchFamily="34" charset="-122"/>
              </a:rPr>
              <a:t>年占预算支出的</a:t>
            </a:r>
            <a:r>
              <a:rPr lang="en-US" altLang="zh-CN" sz="2400" dirty="0">
                <a:solidFill>
                  <a:schemeClr val="bg1"/>
                </a:solidFill>
                <a:latin typeface="微软雅黑" panose="020B0503020204020204" pitchFamily="34" charset="-122"/>
                <a:ea typeface="微软雅黑" panose="020B0503020204020204" pitchFamily="34" charset="-122"/>
              </a:rPr>
              <a:t>43%</a:t>
            </a:r>
            <a:r>
              <a:rPr lang="zh-CN" altLang="en-US" sz="2400" dirty="0">
                <a:solidFill>
                  <a:schemeClr val="bg1"/>
                </a:solidFill>
                <a:latin typeface="微软雅黑" panose="020B0503020204020204" pitchFamily="34" charset="-122"/>
                <a:ea typeface="微软雅黑" panose="020B0503020204020204" pitchFamily="34" charset="-122"/>
              </a:rPr>
              <a:t>减少到</a:t>
            </a:r>
            <a:r>
              <a:rPr lang="en-US" altLang="zh-CN" sz="2400" dirty="0">
                <a:solidFill>
                  <a:schemeClr val="bg1"/>
                </a:solidFill>
                <a:latin typeface="微软雅黑" panose="020B0503020204020204" pitchFamily="34" charset="-122"/>
                <a:ea typeface="微软雅黑" panose="020B0503020204020204" pitchFamily="34" charset="-122"/>
              </a:rPr>
              <a:t>1951</a:t>
            </a:r>
            <a:r>
              <a:rPr lang="zh-CN" altLang="en-US" sz="2400" dirty="0">
                <a:solidFill>
                  <a:schemeClr val="bg1"/>
                </a:solidFill>
                <a:latin typeface="微软雅黑" panose="020B0503020204020204" pitchFamily="34" charset="-122"/>
                <a:ea typeface="微软雅黑" panose="020B0503020204020204" pitchFamily="34" charset="-122"/>
              </a:rPr>
              <a:t>年的占预算支出的</a:t>
            </a:r>
            <a:r>
              <a:rPr lang="en-US" altLang="zh-CN" sz="2400" dirty="0">
                <a:solidFill>
                  <a:schemeClr val="bg1"/>
                </a:solidFill>
                <a:latin typeface="微软雅黑" panose="020B0503020204020204" pitchFamily="34" charset="-122"/>
                <a:ea typeface="微软雅黑" panose="020B0503020204020204" pitchFamily="34" charset="-122"/>
              </a:rPr>
              <a:t>30%</a:t>
            </a:r>
            <a:r>
              <a:rPr lang="zh-CN" altLang="en-US" sz="2400" dirty="0">
                <a:solidFill>
                  <a:schemeClr val="bg1"/>
                </a:solidFill>
                <a:latin typeface="微软雅黑" panose="020B0503020204020204" pitchFamily="34" charset="-122"/>
                <a:ea typeface="微软雅黑" panose="020B0503020204020204" pitchFamily="34" charset="-122"/>
              </a:rPr>
              <a:t>，以</a:t>
            </a:r>
            <a:r>
              <a:rPr lang="zh-CN" altLang="en-US" sz="2400" dirty="0">
                <a:solidFill>
                  <a:srgbClr val="FFFF00"/>
                </a:solidFill>
                <a:latin typeface="微软雅黑" panose="020B0503020204020204" pitchFamily="34" charset="-122"/>
                <a:ea typeface="微软雅黑" panose="020B0503020204020204" pitchFamily="34" charset="-122"/>
              </a:rPr>
              <a:t>全部预算的</a:t>
            </a:r>
            <a:r>
              <a:rPr lang="en-US" altLang="zh-CN" sz="2400" dirty="0">
                <a:solidFill>
                  <a:srgbClr val="FFFF00"/>
                </a:solidFill>
                <a:latin typeface="微软雅黑" panose="020B0503020204020204" pitchFamily="34" charset="-122"/>
                <a:ea typeface="微软雅黑" panose="020B0503020204020204" pitchFamily="34" charset="-122"/>
              </a:rPr>
              <a:t>70%</a:t>
            </a:r>
            <a:r>
              <a:rPr lang="zh-CN" altLang="en-US" sz="2400" dirty="0">
                <a:solidFill>
                  <a:srgbClr val="FFFF00"/>
                </a:solidFill>
                <a:latin typeface="微软雅黑" panose="020B0503020204020204" pitchFamily="34" charset="-122"/>
                <a:ea typeface="微软雅黑" panose="020B0503020204020204" pitchFamily="34" charset="-122"/>
              </a:rPr>
              <a:t>投入经济建设、文化、教育、卫生事业</a:t>
            </a:r>
            <a:r>
              <a:rPr lang="zh-CN" altLang="en-US" sz="2400" dirty="0">
                <a:solidFill>
                  <a:schemeClr val="bg1"/>
                </a:solidFill>
                <a:latin typeface="微软雅黑" panose="020B0503020204020204" pitchFamily="34" charset="-122"/>
                <a:ea typeface="微软雅黑" panose="020B0503020204020204" pitchFamily="34" charset="-122"/>
              </a:rPr>
              <a:t>和改善人民的生活。并在此后为我国的经济建设争取了安全和平的环境，得以保证第一个五年计划顺利进行和完成。</a:t>
            </a:r>
            <a:endParaRPr lang="zh-CN" altLang="zh-CN" sz="2400"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222128" y="371722"/>
            <a:ext cx="4867038" cy="769441"/>
          </a:xfrm>
          <a:prstGeom prst="rect">
            <a:avLst/>
          </a:prstGeom>
        </p:spPr>
        <p:txBody>
          <a:bodyPr wrap="none">
            <a:spAutoFit/>
          </a:bodyPr>
          <a:lstStyle/>
          <a:p>
            <a:pPr algn="ctr">
              <a:defRPr/>
            </a:pPr>
            <a:r>
              <a:rPr lang="zh-CN" altLang="en-US" sz="4400" b="1" dirty="0">
                <a:solidFill>
                  <a:srgbClr val="FF0000"/>
                </a:solidFill>
                <a:latin typeface="微软雅黑" panose="020B0503020204020204" pitchFamily="34" charset="-122"/>
                <a:ea typeface="微软雅黑" panose="020B0503020204020204" pitchFamily="34" charset="-122"/>
              </a:rPr>
              <a:t>影响之一 国内经济</a:t>
            </a:r>
          </a:p>
        </p:txBody>
      </p:sp>
      <p:pic>
        <p:nvPicPr>
          <p:cNvPr id="6" name="图片 5">
            <a:extLst>
              <a:ext uri="{FF2B5EF4-FFF2-40B4-BE49-F238E27FC236}">
                <a16:creationId xmlns:a16="http://schemas.microsoft.com/office/drawing/2014/main" id="{463A8A9B-E2B5-43D8-8CDC-9AB63703D4B0}"/>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artisticLineDrawing/>
                    </a14:imgEffect>
                  </a14:imgLayer>
                </a14:imgProps>
              </a:ext>
              <a:ext uri="{28A0092B-C50C-407E-A947-70E740481C1C}">
                <a14:useLocalDpi xmlns:a14="http://schemas.microsoft.com/office/drawing/2010/main" val="0"/>
              </a:ext>
            </a:extLst>
          </a:blip>
          <a:srcRect t="12013" r="54517" b="2397"/>
          <a:stretch/>
        </p:blipFill>
        <p:spPr>
          <a:xfrm>
            <a:off x="0" y="3779768"/>
            <a:ext cx="2729076" cy="3056884"/>
          </a:xfrm>
          <a:prstGeom prst="rect">
            <a:avLst/>
          </a:prstGeom>
        </p:spPr>
      </p:pic>
      <p:sp>
        <p:nvSpPr>
          <p:cNvPr id="2" name="矩形 1"/>
          <p:cNvSpPr/>
          <p:nvPr/>
        </p:nvSpPr>
        <p:spPr>
          <a:xfrm>
            <a:off x="1117751" y="4323143"/>
            <a:ext cx="9956499" cy="1158074"/>
          </a:xfrm>
          <a:prstGeom prst="rect">
            <a:avLst/>
          </a:prstGeom>
        </p:spPr>
        <p:txBody>
          <a:bodyPr wrap="square">
            <a:spAutoFit/>
          </a:bodyPr>
          <a:lstStyle/>
          <a:p>
            <a:pPr algn="just">
              <a:lnSpc>
                <a:spcPct val="130000"/>
              </a:lnSpc>
              <a:defRPr/>
            </a:pP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抗美援朝对于中国恢复国民经济和开展各项建设事业直接起到了保障的作用。为中国</a:t>
            </a:r>
            <a:r>
              <a:rPr lang="zh-CN" altLang="en-US" sz="2800" b="1" dirty="0">
                <a:solidFill>
                  <a:schemeClr val="bg2"/>
                </a:solidFill>
                <a:latin typeface="微软雅黑" panose="020B0503020204020204" pitchFamily="34" charset="-122"/>
                <a:ea typeface="微软雅黑" panose="020B0503020204020204" pitchFamily="34" charset="-122"/>
              </a:rPr>
              <a:t>争取到了相当长时期的和平建设的环境</a:t>
            </a: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zh-CN"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30535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0"/>
                                  </p:stCondLst>
                                  <p:iterate type="lt">
                                    <p:tmPct val="10000"/>
                                  </p:iterate>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4"/>
                                        </p:tgtEl>
                                        <p:attrNameLst>
                                          <p:attrName>ppt_y</p:attrName>
                                        </p:attrNameLst>
                                      </p:cBhvr>
                                      <p:tavLst>
                                        <p:tav tm="0">
                                          <p:val>
                                            <p:strVal val="#ppt_y"/>
                                          </p:val>
                                        </p:tav>
                                        <p:tav tm="100000">
                                          <p:val>
                                            <p:strVal val="#ppt_y"/>
                                          </p:val>
                                        </p:tav>
                                      </p:tavLst>
                                    </p:anim>
                                    <p:anim calcmode="lin" valueType="num">
                                      <p:cBhvr>
                                        <p:cTn id="14"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4"/>
                                        </p:tgtEl>
                                      </p:cBhvr>
                                    </p:animEffect>
                                  </p:childTnLst>
                                </p:cTn>
                              </p:par>
                              <p:par>
                                <p:cTn id="17" presetID="10" presetClass="entr" presetSubtype="0" fill="hold" nodeType="withEffect">
                                  <p:stCondLst>
                                    <p:cond delay="4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7AC6678-157A-4538-8170-F31435A6F27A}"/>
              </a:ext>
            </a:extLst>
          </p:cNvPr>
          <p:cNvSpPr/>
          <p:nvPr/>
        </p:nvSpPr>
        <p:spPr>
          <a:xfrm>
            <a:off x="1200161" y="3568499"/>
            <a:ext cx="1747122" cy="45318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solidFill>
                  <a:schemeClr val="bg1"/>
                </a:solidFill>
                <a:latin typeface="微软雅黑" panose="020B0503020204020204" pitchFamily="34" charset="-122"/>
                <a:ea typeface="微软雅黑" panose="020B0503020204020204" pitchFamily="34" charset="-122"/>
              </a:rPr>
              <a:t>输入标题</a:t>
            </a:r>
          </a:p>
        </p:txBody>
      </p:sp>
      <p:sp>
        <p:nvSpPr>
          <p:cNvPr id="26" name="矩形 25">
            <a:extLst>
              <a:ext uri="{FF2B5EF4-FFF2-40B4-BE49-F238E27FC236}">
                <a16:creationId xmlns:a16="http://schemas.microsoft.com/office/drawing/2014/main" id="{49D703E8-739C-4E8D-8952-836C3FD7EFCF}"/>
              </a:ext>
            </a:extLst>
          </p:cNvPr>
          <p:cNvSpPr/>
          <p:nvPr/>
        </p:nvSpPr>
        <p:spPr>
          <a:xfrm>
            <a:off x="7185759" y="4920172"/>
            <a:ext cx="3155629" cy="45318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38435D9-7E37-4C8E-B338-150C149E23BF}"/>
              </a:ext>
            </a:extLst>
          </p:cNvPr>
          <p:cNvSpPr/>
          <p:nvPr/>
        </p:nvSpPr>
        <p:spPr>
          <a:xfrm>
            <a:off x="256911" y="129047"/>
            <a:ext cx="5112757" cy="769441"/>
          </a:xfrm>
          <a:prstGeom prst="rect">
            <a:avLst/>
          </a:prstGeom>
        </p:spPr>
        <p:txBody>
          <a:bodyPr wrap="square">
            <a:spAutoFit/>
          </a:bodyPr>
          <a:lstStyle/>
          <a:p>
            <a:pPr algn="ctr">
              <a:defRPr/>
            </a:pPr>
            <a:r>
              <a:rPr lang="zh-CN" altLang="en-US" sz="4400" b="1" dirty="0">
                <a:solidFill>
                  <a:srgbClr val="FF0000"/>
                </a:solidFill>
                <a:latin typeface="微软雅黑" panose="020B0503020204020204" pitchFamily="34" charset="-122"/>
                <a:ea typeface="微软雅黑" panose="020B0503020204020204" pitchFamily="34" charset="-122"/>
              </a:rPr>
              <a:t>影响之一国内经济</a:t>
            </a:r>
          </a:p>
        </p:txBody>
      </p:sp>
      <p:pic>
        <p:nvPicPr>
          <p:cNvPr id="6" name="图片 5">
            <a:extLst>
              <a:ext uri="{FF2B5EF4-FFF2-40B4-BE49-F238E27FC236}">
                <a16:creationId xmlns:a16="http://schemas.microsoft.com/office/drawing/2014/main" id="{66286335-5D67-4156-956A-05814C5CD9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2576" y="898488"/>
            <a:ext cx="3841759" cy="5278576"/>
          </a:xfrm>
          <a:prstGeom prst="rect">
            <a:avLst/>
          </a:prstGeom>
        </p:spPr>
      </p:pic>
      <p:pic>
        <p:nvPicPr>
          <p:cNvPr id="9" name="图片 8">
            <a:extLst>
              <a:ext uri="{FF2B5EF4-FFF2-40B4-BE49-F238E27FC236}">
                <a16:creationId xmlns:a16="http://schemas.microsoft.com/office/drawing/2014/main" id="{27BC383B-1676-4F22-8C53-94DC55F836FE}"/>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artisticLineDrawing/>
                    </a14:imgEffect>
                  </a14:imgLayer>
                </a14:imgProps>
              </a:ext>
              <a:ext uri="{28A0092B-C50C-407E-A947-70E740481C1C}">
                <a14:useLocalDpi xmlns:a14="http://schemas.microsoft.com/office/drawing/2010/main" val="0"/>
              </a:ext>
            </a:extLst>
          </a:blip>
          <a:srcRect t="12013" r="54517" b="2397"/>
          <a:stretch/>
        </p:blipFill>
        <p:spPr>
          <a:xfrm>
            <a:off x="0" y="3779768"/>
            <a:ext cx="2729076" cy="3056884"/>
          </a:xfrm>
          <a:prstGeom prst="rect">
            <a:avLst/>
          </a:prstGeom>
        </p:spPr>
      </p:pic>
      <p:sp>
        <p:nvSpPr>
          <p:cNvPr id="7" name="文本框 6">
            <a:extLst>
              <a:ext uri="{FF2B5EF4-FFF2-40B4-BE49-F238E27FC236}">
                <a16:creationId xmlns:a16="http://schemas.microsoft.com/office/drawing/2014/main" id="{29D57ECD-0498-4E32-AB3F-BCDC5B16ABCD}"/>
              </a:ext>
            </a:extLst>
          </p:cNvPr>
          <p:cNvSpPr txBox="1"/>
          <p:nvPr/>
        </p:nvSpPr>
        <p:spPr>
          <a:xfrm>
            <a:off x="1180503" y="5325758"/>
            <a:ext cx="5724644" cy="646331"/>
          </a:xfrm>
          <a:prstGeom prst="rect">
            <a:avLst/>
          </a:prstGeom>
          <a:noFill/>
        </p:spPr>
        <p:txBody>
          <a:bodyPr wrap="none" rtlCol="0">
            <a:spAutoFit/>
          </a:bodyPr>
          <a:lstStyle/>
          <a:p>
            <a:r>
              <a:rPr lang="zh-CN" altLang="en-US" sz="3600" b="1" dirty="0"/>
              <a:t>国内经济如石油业迅速发展</a:t>
            </a:r>
          </a:p>
        </p:txBody>
      </p:sp>
      <p:pic>
        <p:nvPicPr>
          <p:cNvPr id="4" name="图片 3">
            <a:extLst>
              <a:ext uri="{FF2B5EF4-FFF2-40B4-BE49-F238E27FC236}">
                <a16:creationId xmlns:a16="http://schemas.microsoft.com/office/drawing/2014/main" id="{565331D4-2EE2-4922-A2CE-6CE62803FF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3722" y="1251372"/>
            <a:ext cx="5350813" cy="3895392"/>
          </a:xfrm>
          <a:prstGeom prst="rect">
            <a:avLst/>
          </a:prstGeom>
        </p:spPr>
      </p:pic>
    </p:spTree>
    <p:extLst>
      <p:ext uri="{BB962C8B-B14F-4D97-AF65-F5344CB8AC3E}">
        <p14:creationId xmlns:p14="http://schemas.microsoft.com/office/powerpoint/2010/main" val="3158836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800"/>
                                  </p:stCondLst>
                                  <p:iterate type="lt">
                                    <p:tmPct val="10000"/>
                                  </p:iterate>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nodePh="1">
                                  <p:stCondLst>
                                    <p:cond delay="1800"/>
                                  </p:stCondLst>
                                  <p:endCondLst>
                                    <p:cond evt="begin" delay="0">
                                      <p:tn val="8"/>
                                    </p:cond>
                                  </p:endCondLst>
                                  <p:iterate type="lt">
                                    <p:tmPct val="10000"/>
                                  </p:iterate>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4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矩形 13"/>
          <p:cNvSpPr/>
          <p:nvPr/>
        </p:nvSpPr>
        <p:spPr>
          <a:xfrm>
            <a:off x="0" y="126925"/>
            <a:ext cx="4440639" cy="707886"/>
          </a:xfrm>
          <a:prstGeom prst="rect">
            <a:avLst/>
          </a:prstGeom>
        </p:spPr>
        <p:txBody>
          <a:bodyPr wrap="none">
            <a:spAutoFit/>
          </a:bodyPr>
          <a:lstStyle/>
          <a:p>
            <a:pPr algn="ctr">
              <a:defRPr/>
            </a:pPr>
            <a:r>
              <a:rPr lang="zh-CN" altLang="en-US" sz="4000" b="1" dirty="0">
                <a:solidFill>
                  <a:srgbClr val="FF0000"/>
                </a:solidFill>
                <a:latin typeface="微软雅黑" panose="020B0503020204020204" pitchFamily="34" charset="-122"/>
                <a:ea typeface="微软雅黑" panose="020B0503020204020204" pitchFamily="34" charset="-122"/>
              </a:rPr>
              <a:t>影响之二 军事建设</a:t>
            </a:r>
          </a:p>
        </p:txBody>
      </p:sp>
      <p:pic>
        <p:nvPicPr>
          <p:cNvPr id="5" name="图片 4">
            <a:extLst>
              <a:ext uri="{FF2B5EF4-FFF2-40B4-BE49-F238E27FC236}">
                <a16:creationId xmlns:a16="http://schemas.microsoft.com/office/drawing/2014/main" id="{A8326A0B-6CC2-4836-93FF-D154D2BC3F58}"/>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artisticLineDrawing/>
                    </a14:imgEffect>
                  </a14:imgLayer>
                </a14:imgProps>
              </a:ext>
              <a:ext uri="{28A0092B-C50C-407E-A947-70E740481C1C}">
                <a14:useLocalDpi xmlns:a14="http://schemas.microsoft.com/office/drawing/2010/main" val="0"/>
              </a:ext>
            </a:extLst>
          </a:blip>
          <a:srcRect t="12013" r="54517" b="2397"/>
          <a:stretch/>
        </p:blipFill>
        <p:spPr>
          <a:xfrm>
            <a:off x="0" y="3779768"/>
            <a:ext cx="2729076" cy="3056884"/>
          </a:xfrm>
          <a:prstGeom prst="rect">
            <a:avLst/>
          </a:prstGeom>
        </p:spPr>
      </p:pic>
      <p:sp>
        <p:nvSpPr>
          <p:cNvPr id="4" name="矩形 3"/>
          <p:cNvSpPr/>
          <p:nvPr/>
        </p:nvSpPr>
        <p:spPr>
          <a:xfrm>
            <a:off x="361048" y="1021404"/>
            <a:ext cx="11055055" cy="5107022"/>
          </a:xfrm>
          <a:prstGeom prst="rect">
            <a:avLst/>
          </a:prstGeom>
          <a:solidFill>
            <a:schemeClr val="accent1"/>
          </a:solidFill>
          <a:ln>
            <a:noFill/>
          </a:ln>
          <a:effectLst>
            <a:outerShdw blurRad="127000" dist="508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just">
              <a:lnSpc>
                <a:spcPct val="130000"/>
              </a:lnSpc>
              <a:defRPr/>
            </a:pPr>
            <a:r>
              <a:rPr lang="zh-CN" altLang="en-US" sz="2400" dirty="0">
                <a:solidFill>
                  <a:schemeClr val="bg1"/>
                </a:solidFill>
                <a:latin typeface="微软雅黑" panose="020B0503020204020204" pitchFamily="34" charset="-122"/>
                <a:ea typeface="微软雅黑" panose="020B0503020204020204" pitchFamily="34" charset="-122"/>
              </a:rPr>
              <a:t>这场战争大地提高了中国人民解放军的战斗力，并从体制上让军队由国内战争比较原始的军队组织系统</a:t>
            </a:r>
            <a:r>
              <a:rPr lang="zh-CN" altLang="en-US" sz="2400" dirty="0">
                <a:solidFill>
                  <a:schemeClr val="accent3">
                    <a:lumMod val="60000"/>
                    <a:lumOff val="40000"/>
                  </a:schemeClr>
                </a:solidFill>
                <a:latin typeface="微软雅黑" panose="020B0503020204020204" pitchFamily="34" charset="-122"/>
                <a:ea typeface="微软雅黑" panose="020B0503020204020204" pitchFamily="34" charset="-122"/>
              </a:rPr>
              <a:t>向现代化军队结构过渡</a:t>
            </a:r>
            <a:r>
              <a:rPr lang="zh-CN" altLang="en-US" sz="2400" dirty="0">
                <a:solidFill>
                  <a:schemeClr val="bg1"/>
                </a:solidFill>
                <a:latin typeface="微软雅黑" panose="020B0503020204020204" pitchFamily="34" charset="-122"/>
                <a:ea typeface="微软雅黑" panose="020B0503020204020204" pitchFamily="34" charset="-122"/>
              </a:rPr>
              <a:t>，并开始组织步、炮、坦、工诸兵种协同战。而且，仅仅两年时间，中国空军也白手起家，发展到拥有二十三个航空兵师、近三千架飞机，其空战的实力</a:t>
            </a:r>
            <a:r>
              <a:rPr lang="zh-CN" altLang="en-US" sz="2400" dirty="0">
                <a:solidFill>
                  <a:schemeClr val="accent3">
                    <a:lumMod val="60000"/>
                    <a:lumOff val="40000"/>
                  </a:schemeClr>
                </a:solidFill>
                <a:latin typeface="微软雅黑" panose="020B0503020204020204" pitchFamily="34" charset="-122"/>
                <a:ea typeface="微软雅黑" panose="020B0503020204020204" pitchFamily="34" charset="-122"/>
              </a:rPr>
              <a:t>仅次于美苏</a:t>
            </a:r>
            <a:r>
              <a:rPr lang="zh-CN" altLang="en-US" sz="2400" dirty="0">
                <a:solidFill>
                  <a:schemeClr val="bg1"/>
                </a:solidFill>
                <a:latin typeface="微软雅黑" panose="020B0503020204020204" pitchFamily="34" charset="-122"/>
                <a:ea typeface="微软雅黑" panose="020B0503020204020204" pitchFamily="34" charset="-122"/>
              </a:rPr>
              <a:t>。 对世界的影响打击了以美帝国主义为首的资本主义阵营嚣张的气焰，维护了东亚地区的和平。</a:t>
            </a:r>
          </a:p>
          <a:p>
            <a:pPr algn="just">
              <a:lnSpc>
                <a:spcPct val="130000"/>
              </a:lnSpc>
              <a:defRPr/>
            </a:pPr>
            <a:endParaRPr lang="zh-CN" altLang="en-US" sz="2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3555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0"/>
                                  </p:stCondLst>
                                  <p:iterate type="lt">
                                    <p:tmPct val="10000"/>
                                  </p:iterate>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4"/>
                                        </p:tgtEl>
                                        <p:attrNameLst>
                                          <p:attrName>ppt_y</p:attrName>
                                        </p:attrNameLst>
                                      </p:cBhvr>
                                      <p:tavLst>
                                        <p:tav tm="0">
                                          <p:val>
                                            <p:strVal val="#ppt_y"/>
                                          </p:val>
                                        </p:tav>
                                        <p:tav tm="100000">
                                          <p:val>
                                            <p:strVal val="#ppt_y"/>
                                          </p:val>
                                        </p:tav>
                                      </p:tavLst>
                                    </p:anim>
                                    <p:anim calcmode="lin" valueType="num">
                                      <p:cBhvr>
                                        <p:cTn id="14"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4"/>
                                        </p:tgtEl>
                                      </p:cBhvr>
                                    </p:animEffect>
                                  </p:childTnLst>
                                </p:cTn>
                              </p:par>
                              <p:par>
                                <p:cTn id="17" presetID="10" presetClass="entr" presetSubtype="0" fill="hold" nodeType="withEffect">
                                  <p:stCondLst>
                                    <p:cond delay="4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矩形 7"/>
          <p:cNvSpPr/>
          <p:nvPr/>
        </p:nvSpPr>
        <p:spPr>
          <a:xfrm>
            <a:off x="246743" y="798286"/>
            <a:ext cx="11693797" cy="5775596"/>
          </a:xfrm>
          <a:prstGeom prst="rect">
            <a:avLst/>
          </a:prstGeom>
          <a:noFill/>
          <a:ln w="76200">
            <a:solidFill>
              <a:srgbClr val="D118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bwMode="auto">
          <a:xfrm>
            <a:off x="2742146" y="2299536"/>
            <a:ext cx="879247" cy="881099"/>
          </a:xfrm>
          <a:custGeom>
            <a:avLst/>
            <a:gdLst>
              <a:gd name="connsiteX0" fmla="*/ 697056 w 800580"/>
              <a:gd name="connsiteY0" fmla="*/ 58976 h 755406"/>
              <a:gd name="connsiteX1" fmla="*/ 653765 w 800580"/>
              <a:gd name="connsiteY1" fmla="*/ 97876 h 755406"/>
              <a:gd name="connsiteX2" fmla="*/ 697056 w 800580"/>
              <a:gd name="connsiteY2" fmla="*/ 136776 h 755406"/>
              <a:gd name="connsiteX3" fmla="*/ 740347 w 800580"/>
              <a:gd name="connsiteY3" fmla="*/ 97876 h 755406"/>
              <a:gd name="connsiteX4" fmla="*/ 697056 w 800580"/>
              <a:gd name="connsiteY4" fmla="*/ 58976 h 755406"/>
              <a:gd name="connsiteX5" fmla="*/ 400291 w 800580"/>
              <a:gd name="connsiteY5" fmla="*/ 0 h 755406"/>
              <a:gd name="connsiteX6" fmla="*/ 800580 w 800580"/>
              <a:gd name="connsiteY6" fmla="*/ 0 h 755406"/>
              <a:gd name="connsiteX7" fmla="*/ 800580 w 800580"/>
              <a:gd name="connsiteY7" fmla="*/ 377703 h 755406"/>
              <a:gd name="connsiteX8" fmla="*/ 400290 w 800580"/>
              <a:gd name="connsiteY8" fmla="*/ 755406 h 755406"/>
              <a:gd name="connsiteX9" fmla="*/ 0 w 800580"/>
              <a:gd name="connsiteY9" fmla="*/ 377703 h 755406"/>
              <a:gd name="connsiteX10" fmla="*/ 1 w 800580"/>
              <a:gd name="connsiteY10" fmla="*/ 377703 h 755406"/>
              <a:gd name="connsiteX11" fmla="*/ 400291 w 800580"/>
              <a:gd name="connsiteY11" fmla="*/ 0 h 755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0580" h="755406">
                <a:moveTo>
                  <a:pt x="697056" y="58976"/>
                </a:moveTo>
                <a:cubicBezTo>
                  <a:pt x="673147" y="58976"/>
                  <a:pt x="653765" y="76392"/>
                  <a:pt x="653765" y="97876"/>
                </a:cubicBezTo>
                <a:cubicBezTo>
                  <a:pt x="653765" y="119360"/>
                  <a:pt x="673147" y="136776"/>
                  <a:pt x="697056" y="136776"/>
                </a:cubicBezTo>
                <a:cubicBezTo>
                  <a:pt x="720965" y="136776"/>
                  <a:pt x="740347" y="119360"/>
                  <a:pt x="740347" y="97876"/>
                </a:cubicBezTo>
                <a:cubicBezTo>
                  <a:pt x="740347" y="76392"/>
                  <a:pt x="720965" y="58976"/>
                  <a:pt x="697056" y="58976"/>
                </a:cubicBezTo>
                <a:close/>
                <a:moveTo>
                  <a:pt x="400291" y="0"/>
                </a:moveTo>
                <a:lnTo>
                  <a:pt x="800580" y="0"/>
                </a:lnTo>
                <a:lnTo>
                  <a:pt x="800580" y="377703"/>
                </a:lnTo>
                <a:cubicBezTo>
                  <a:pt x="800580" y="586303"/>
                  <a:pt x="621364" y="755406"/>
                  <a:pt x="400290" y="755406"/>
                </a:cubicBezTo>
                <a:cubicBezTo>
                  <a:pt x="179216" y="755406"/>
                  <a:pt x="0" y="586303"/>
                  <a:pt x="0" y="377703"/>
                </a:cubicBezTo>
                <a:lnTo>
                  <a:pt x="1" y="377703"/>
                </a:lnTo>
                <a:cubicBezTo>
                  <a:pt x="1" y="169103"/>
                  <a:pt x="179217" y="0"/>
                  <a:pt x="400291"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800" b="1" dirty="0">
                <a:solidFill>
                  <a:srgbClr val="FFFFFF"/>
                </a:solidFill>
                <a:latin typeface="微软雅黑" panose="020B0503020204020204" pitchFamily="34" charset="-122"/>
                <a:ea typeface="微软雅黑" panose="020B0503020204020204" pitchFamily="34" charset="-122"/>
              </a:rPr>
              <a:t>01</a:t>
            </a:r>
            <a:endParaRPr lang="zh-CN" altLang="en-US" sz="2800" b="1" dirty="0">
              <a:solidFill>
                <a:srgbClr val="FFFFFF"/>
              </a:solidFill>
              <a:latin typeface="微软雅黑" panose="020B0503020204020204" pitchFamily="34" charset="-122"/>
              <a:ea typeface="微软雅黑" panose="020B0503020204020204" pitchFamily="34" charset="-122"/>
            </a:endParaRPr>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34641" y="357055"/>
            <a:ext cx="4318000" cy="908201"/>
          </a:xfrm>
          <a:prstGeom prst="rect">
            <a:avLst/>
          </a:prstGeom>
        </p:spPr>
      </p:pic>
      <p:sp>
        <p:nvSpPr>
          <p:cNvPr id="2" name="矩形 1"/>
          <p:cNvSpPr/>
          <p:nvPr/>
        </p:nvSpPr>
        <p:spPr>
          <a:xfrm>
            <a:off x="5329951" y="1088864"/>
            <a:ext cx="1313180" cy="769441"/>
          </a:xfrm>
          <a:prstGeom prst="rect">
            <a:avLst/>
          </a:prstGeom>
        </p:spPr>
        <p:txBody>
          <a:bodyPr wrap="none">
            <a:spAutoFit/>
          </a:bodyPr>
          <a:lstStyle/>
          <a:p>
            <a:pPr>
              <a:defRPr/>
            </a:pPr>
            <a:r>
              <a:rPr lang="zh-CN" altLang="en-US" sz="4400" b="1" dirty="0">
                <a:solidFill>
                  <a:schemeClr val="bg2">
                    <a:lumMod val="75000"/>
                  </a:schemeClr>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rPr>
              <a:t>目录</a:t>
            </a:r>
            <a:endParaRPr lang="en-US" altLang="zh-CN" sz="4400" b="1" dirty="0">
              <a:solidFill>
                <a:schemeClr val="bg2">
                  <a:lumMod val="75000"/>
                </a:schemeClr>
              </a:solidFill>
              <a:latin typeface="阿里巴巴普惠体 H" panose="00020600040101010101" pitchFamily="18" charset="-122"/>
              <a:ea typeface="阿里巴巴普惠体 H" panose="00020600040101010101" pitchFamily="18" charset="-122"/>
              <a:cs typeface="阿里巴巴普惠体 H" panose="00020600040101010101" pitchFamily="18" charset="-122"/>
            </a:endParaRPr>
          </a:p>
        </p:txBody>
      </p:sp>
      <p:sp>
        <p:nvSpPr>
          <p:cNvPr id="26" name="任意多边形 25"/>
          <p:cNvSpPr/>
          <p:nvPr/>
        </p:nvSpPr>
        <p:spPr bwMode="auto">
          <a:xfrm>
            <a:off x="2742146" y="4730983"/>
            <a:ext cx="879247" cy="881099"/>
          </a:xfrm>
          <a:custGeom>
            <a:avLst/>
            <a:gdLst>
              <a:gd name="connsiteX0" fmla="*/ 697056 w 800580"/>
              <a:gd name="connsiteY0" fmla="*/ 58976 h 755406"/>
              <a:gd name="connsiteX1" fmla="*/ 653765 w 800580"/>
              <a:gd name="connsiteY1" fmla="*/ 97876 h 755406"/>
              <a:gd name="connsiteX2" fmla="*/ 697056 w 800580"/>
              <a:gd name="connsiteY2" fmla="*/ 136776 h 755406"/>
              <a:gd name="connsiteX3" fmla="*/ 740347 w 800580"/>
              <a:gd name="connsiteY3" fmla="*/ 97876 h 755406"/>
              <a:gd name="connsiteX4" fmla="*/ 697056 w 800580"/>
              <a:gd name="connsiteY4" fmla="*/ 58976 h 755406"/>
              <a:gd name="connsiteX5" fmla="*/ 400291 w 800580"/>
              <a:gd name="connsiteY5" fmla="*/ 0 h 755406"/>
              <a:gd name="connsiteX6" fmla="*/ 800580 w 800580"/>
              <a:gd name="connsiteY6" fmla="*/ 0 h 755406"/>
              <a:gd name="connsiteX7" fmla="*/ 800580 w 800580"/>
              <a:gd name="connsiteY7" fmla="*/ 377703 h 755406"/>
              <a:gd name="connsiteX8" fmla="*/ 400290 w 800580"/>
              <a:gd name="connsiteY8" fmla="*/ 755406 h 755406"/>
              <a:gd name="connsiteX9" fmla="*/ 0 w 800580"/>
              <a:gd name="connsiteY9" fmla="*/ 377703 h 755406"/>
              <a:gd name="connsiteX10" fmla="*/ 1 w 800580"/>
              <a:gd name="connsiteY10" fmla="*/ 377703 h 755406"/>
              <a:gd name="connsiteX11" fmla="*/ 400291 w 800580"/>
              <a:gd name="connsiteY11" fmla="*/ 0 h 755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0580" h="755406">
                <a:moveTo>
                  <a:pt x="697056" y="58976"/>
                </a:moveTo>
                <a:cubicBezTo>
                  <a:pt x="673147" y="58976"/>
                  <a:pt x="653765" y="76392"/>
                  <a:pt x="653765" y="97876"/>
                </a:cubicBezTo>
                <a:cubicBezTo>
                  <a:pt x="653765" y="119360"/>
                  <a:pt x="673147" y="136776"/>
                  <a:pt x="697056" y="136776"/>
                </a:cubicBezTo>
                <a:cubicBezTo>
                  <a:pt x="720965" y="136776"/>
                  <a:pt x="740347" y="119360"/>
                  <a:pt x="740347" y="97876"/>
                </a:cubicBezTo>
                <a:cubicBezTo>
                  <a:pt x="740347" y="76392"/>
                  <a:pt x="720965" y="58976"/>
                  <a:pt x="697056" y="58976"/>
                </a:cubicBezTo>
                <a:close/>
                <a:moveTo>
                  <a:pt x="400291" y="0"/>
                </a:moveTo>
                <a:lnTo>
                  <a:pt x="800580" y="0"/>
                </a:lnTo>
                <a:lnTo>
                  <a:pt x="800580" y="377703"/>
                </a:lnTo>
                <a:cubicBezTo>
                  <a:pt x="800580" y="586303"/>
                  <a:pt x="621364" y="755406"/>
                  <a:pt x="400290" y="755406"/>
                </a:cubicBezTo>
                <a:cubicBezTo>
                  <a:pt x="179216" y="755406"/>
                  <a:pt x="0" y="586303"/>
                  <a:pt x="0" y="377703"/>
                </a:cubicBezTo>
                <a:lnTo>
                  <a:pt x="1" y="377703"/>
                </a:lnTo>
                <a:cubicBezTo>
                  <a:pt x="1" y="169103"/>
                  <a:pt x="179217" y="0"/>
                  <a:pt x="400291"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800" b="1" dirty="0">
                <a:solidFill>
                  <a:srgbClr val="FFFFFF"/>
                </a:solidFill>
                <a:latin typeface="微软雅黑" panose="020B0503020204020204" pitchFamily="34" charset="-122"/>
                <a:ea typeface="微软雅黑" panose="020B0503020204020204" pitchFamily="34" charset="-122"/>
              </a:rPr>
              <a:t>03</a:t>
            </a:r>
            <a:endParaRPr lang="zh-CN" altLang="en-US" sz="2800" b="1" dirty="0">
              <a:solidFill>
                <a:srgbClr val="FFFFFF"/>
              </a:solidFill>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C313CF40-91C9-45E6-A6DC-AF04398578B2}"/>
              </a:ext>
            </a:extLst>
          </p:cNvPr>
          <p:cNvSpPr/>
          <p:nvPr/>
        </p:nvSpPr>
        <p:spPr bwMode="auto">
          <a:xfrm>
            <a:off x="4380825" y="2355364"/>
            <a:ext cx="4899359" cy="76944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3200" b="1" dirty="0">
                <a:solidFill>
                  <a:schemeClr val="accent3">
                    <a:lumMod val="60000"/>
                    <a:lumOff val="40000"/>
                  </a:schemeClr>
                </a:solidFill>
                <a:latin typeface="微软雅黑" panose="020B0503020204020204" pitchFamily="34" charset="-122"/>
                <a:ea typeface="微软雅黑" panose="020B0503020204020204" pitchFamily="34" charset="-122"/>
              </a:rPr>
              <a:t>历史背景</a:t>
            </a:r>
          </a:p>
        </p:txBody>
      </p:sp>
      <p:sp>
        <p:nvSpPr>
          <p:cNvPr id="18" name="矩形 17">
            <a:extLst>
              <a:ext uri="{FF2B5EF4-FFF2-40B4-BE49-F238E27FC236}">
                <a16:creationId xmlns:a16="http://schemas.microsoft.com/office/drawing/2014/main" id="{3BD849B7-3C36-45F1-BE50-E119FDD921AE}"/>
              </a:ext>
            </a:extLst>
          </p:cNvPr>
          <p:cNvSpPr/>
          <p:nvPr/>
        </p:nvSpPr>
        <p:spPr bwMode="auto">
          <a:xfrm>
            <a:off x="4380827" y="4730983"/>
            <a:ext cx="4899359" cy="88109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3200" b="1" dirty="0">
                <a:solidFill>
                  <a:schemeClr val="accent3">
                    <a:lumMod val="60000"/>
                    <a:lumOff val="40000"/>
                  </a:schemeClr>
                </a:solidFill>
                <a:latin typeface="微软雅黑" panose="020B0503020204020204" pitchFamily="34" charset="-122"/>
                <a:ea typeface="微软雅黑" panose="020B0503020204020204" pitchFamily="34" charset="-122"/>
              </a:rPr>
              <a:t>对中国建设和发展的影响</a:t>
            </a:r>
            <a:endParaRPr lang="en-US" altLang="zh-CN" sz="3200" b="1" dirty="0">
              <a:solidFill>
                <a:schemeClr val="accent3">
                  <a:lumMod val="60000"/>
                  <a:lumOff val="40000"/>
                </a:schemeClr>
              </a:solidFill>
              <a:latin typeface="微软雅黑" panose="020B0503020204020204" pitchFamily="34" charset="-122"/>
              <a:ea typeface="微软雅黑" panose="020B0503020204020204" pitchFamily="34" charset="-122"/>
            </a:endParaRPr>
          </a:p>
          <a:p>
            <a:pPr algn="ctr">
              <a:defRPr/>
            </a:pP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1ACA5327-9A9F-4427-BE42-3C96EED6C3D5}"/>
              </a:ext>
            </a:extLst>
          </p:cNvPr>
          <p:cNvSpPr/>
          <p:nvPr/>
        </p:nvSpPr>
        <p:spPr bwMode="auto">
          <a:xfrm>
            <a:off x="4370291" y="3464483"/>
            <a:ext cx="4899359" cy="8810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3200" b="1" dirty="0">
                <a:solidFill>
                  <a:schemeClr val="accent3">
                    <a:lumMod val="60000"/>
                    <a:lumOff val="40000"/>
                  </a:schemeClr>
                </a:solidFill>
                <a:latin typeface="微软雅黑" panose="020B0503020204020204" pitchFamily="34" charset="-122"/>
                <a:ea typeface="微软雅黑" panose="020B0503020204020204" pitchFamily="34" charset="-122"/>
              </a:rPr>
              <a:t>战争历程</a:t>
            </a:r>
          </a:p>
        </p:txBody>
      </p:sp>
      <p:sp>
        <p:nvSpPr>
          <p:cNvPr id="12" name="任意多边形 2">
            <a:extLst>
              <a:ext uri="{FF2B5EF4-FFF2-40B4-BE49-F238E27FC236}">
                <a16:creationId xmlns:a16="http://schemas.microsoft.com/office/drawing/2014/main" id="{D9AB070C-86F5-49C8-A923-5E53688B3BDE}"/>
              </a:ext>
            </a:extLst>
          </p:cNvPr>
          <p:cNvSpPr/>
          <p:nvPr/>
        </p:nvSpPr>
        <p:spPr bwMode="auto">
          <a:xfrm>
            <a:off x="2742146" y="3493877"/>
            <a:ext cx="879247" cy="881099"/>
          </a:xfrm>
          <a:custGeom>
            <a:avLst/>
            <a:gdLst>
              <a:gd name="connsiteX0" fmla="*/ 697056 w 800580"/>
              <a:gd name="connsiteY0" fmla="*/ 58976 h 755406"/>
              <a:gd name="connsiteX1" fmla="*/ 653765 w 800580"/>
              <a:gd name="connsiteY1" fmla="*/ 97876 h 755406"/>
              <a:gd name="connsiteX2" fmla="*/ 697056 w 800580"/>
              <a:gd name="connsiteY2" fmla="*/ 136776 h 755406"/>
              <a:gd name="connsiteX3" fmla="*/ 740347 w 800580"/>
              <a:gd name="connsiteY3" fmla="*/ 97876 h 755406"/>
              <a:gd name="connsiteX4" fmla="*/ 697056 w 800580"/>
              <a:gd name="connsiteY4" fmla="*/ 58976 h 755406"/>
              <a:gd name="connsiteX5" fmla="*/ 400291 w 800580"/>
              <a:gd name="connsiteY5" fmla="*/ 0 h 755406"/>
              <a:gd name="connsiteX6" fmla="*/ 800580 w 800580"/>
              <a:gd name="connsiteY6" fmla="*/ 0 h 755406"/>
              <a:gd name="connsiteX7" fmla="*/ 800580 w 800580"/>
              <a:gd name="connsiteY7" fmla="*/ 377703 h 755406"/>
              <a:gd name="connsiteX8" fmla="*/ 400290 w 800580"/>
              <a:gd name="connsiteY8" fmla="*/ 755406 h 755406"/>
              <a:gd name="connsiteX9" fmla="*/ 0 w 800580"/>
              <a:gd name="connsiteY9" fmla="*/ 377703 h 755406"/>
              <a:gd name="connsiteX10" fmla="*/ 1 w 800580"/>
              <a:gd name="connsiteY10" fmla="*/ 377703 h 755406"/>
              <a:gd name="connsiteX11" fmla="*/ 400291 w 800580"/>
              <a:gd name="connsiteY11" fmla="*/ 0 h 755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0580" h="755406">
                <a:moveTo>
                  <a:pt x="697056" y="58976"/>
                </a:moveTo>
                <a:cubicBezTo>
                  <a:pt x="673147" y="58976"/>
                  <a:pt x="653765" y="76392"/>
                  <a:pt x="653765" y="97876"/>
                </a:cubicBezTo>
                <a:cubicBezTo>
                  <a:pt x="653765" y="119360"/>
                  <a:pt x="673147" y="136776"/>
                  <a:pt x="697056" y="136776"/>
                </a:cubicBezTo>
                <a:cubicBezTo>
                  <a:pt x="720965" y="136776"/>
                  <a:pt x="740347" y="119360"/>
                  <a:pt x="740347" y="97876"/>
                </a:cubicBezTo>
                <a:cubicBezTo>
                  <a:pt x="740347" y="76392"/>
                  <a:pt x="720965" y="58976"/>
                  <a:pt x="697056" y="58976"/>
                </a:cubicBezTo>
                <a:close/>
                <a:moveTo>
                  <a:pt x="400291" y="0"/>
                </a:moveTo>
                <a:lnTo>
                  <a:pt x="800580" y="0"/>
                </a:lnTo>
                <a:lnTo>
                  <a:pt x="800580" y="377703"/>
                </a:lnTo>
                <a:cubicBezTo>
                  <a:pt x="800580" y="586303"/>
                  <a:pt x="621364" y="755406"/>
                  <a:pt x="400290" y="755406"/>
                </a:cubicBezTo>
                <a:cubicBezTo>
                  <a:pt x="179216" y="755406"/>
                  <a:pt x="0" y="586303"/>
                  <a:pt x="0" y="377703"/>
                </a:cubicBezTo>
                <a:lnTo>
                  <a:pt x="1" y="377703"/>
                </a:lnTo>
                <a:cubicBezTo>
                  <a:pt x="1" y="169103"/>
                  <a:pt x="179217" y="0"/>
                  <a:pt x="400291"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800" b="1" dirty="0">
                <a:solidFill>
                  <a:srgbClr val="FFFFFF"/>
                </a:solidFill>
                <a:latin typeface="微软雅黑" panose="020B0503020204020204" pitchFamily="34" charset="-122"/>
                <a:ea typeface="微软雅黑" panose="020B0503020204020204" pitchFamily="34" charset="-122"/>
              </a:rPr>
              <a:t>02</a:t>
            </a:r>
            <a:endParaRPr lang="zh-CN" altLang="en-US" sz="2800" b="1" dirty="0">
              <a:solidFill>
                <a:srgbClr val="FFFFFF"/>
              </a:solidFill>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9BC04EE2-6F35-450A-877A-7012A234E87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2013" r="54517" b="2397"/>
          <a:stretch/>
        </p:blipFill>
        <p:spPr>
          <a:xfrm>
            <a:off x="246743" y="3191114"/>
            <a:ext cx="2729076" cy="3056884"/>
          </a:xfrm>
          <a:prstGeom prst="rect">
            <a:avLst/>
          </a:prstGeom>
        </p:spPr>
      </p:pic>
      <p:pic>
        <p:nvPicPr>
          <p:cNvPr id="15" name="图片 14">
            <a:extLst>
              <a:ext uri="{FF2B5EF4-FFF2-40B4-BE49-F238E27FC236}">
                <a16:creationId xmlns:a16="http://schemas.microsoft.com/office/drawing/2014/main" id="{41072C3A-BCE2-4E3A-8340-9C86E878352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9" y="5064136"/>
            <a:ext cx="12192000" cy="1866561"/>
          </a:xfrm>
          <a:prstGeom prst="rect">
            <a:avLst/>
          </a:prstGeom>
        </p:spPr>
      </p:pic>
    </p:spTree>
    <p:extLst>
      <p:ext uri="{BB962C8B-B14F-4D97-AF65-F5344CB8AC3E}">
        <p14:creationId xmlns:p14="http://schemas.microsoft.com/office/powerpoint/2010/main" val="241185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160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anim calcmode="lin" valueType="num">
                                      <p:cBhvr>
                                        <p:cTn id="10" dur="500" fill="hold"/>
                                        <p:tgtEl>
                                          <p:spTgt spid="3"/>
                                        </p:tgtEl>
                                        <p:attrNameLst>
                                          <p:attrName>ppt_x</p:attrName>
                                        </p:attrNameLst>
                                      </p:cBhvr>
                                      <p:tavLst>
                                        <p:tav tm="0">
                                          <p:val>
                                            <p:fltVal val="0.5"/>
                                          </p:val>
                                        </p:tav>
                                        <p:tav tm="100000">
                                          <p:val>
                                            <p:strVal val="#ppt_x"/>
                                          </p:val>
                                        </p:tav>
                                      </p:tavLst>
                                    </p:anim>
                                    <p:anim calcmode="lin" valueType="num">
                                      <p:cBhvr>
                                        <p:cTn id="11" dur="500" fill="hold"/>
                                        <p:tgtEl>
                                          <p:spTgt spid="3"/>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1600"/>
                                  </p:stCondLst>
                                  <p:childTnLst>
                                    <p:set>
                                      <p:cBhvr>
                                        <p:cTn id="13" dur="1" fill="hold">
                                          <p:stCondLst>
                                            <p:cond delay="0"/>
                                          </p:stCondLst>
                                        </p:cTn>
                                        <p:tgtEl>
                                          <p:spTgt spid="26"/>
                                        </p:tgtEl>
                                        <p:attrNameLst>
                                          <p:attrName>style.visibility</p:attrName>
                                        </p:attrNameLst>
                                      </p:cBhvr>
                                      <p:to>
                                        <p:strVal val="visible"/>
                                      </p:to>
                                    </p:set>
                                    <p:anim calcmode="lin" valueType="num">
                                      <p:cBhvr>
                                        <p:cTn id="14" dur="500" fill="hold"/>
                                        <p:tgtEl>
                                          <p:spTgt spid="26"/>
                                        </p:tgtEl>
                                        <p:attrNameLst>
                                          <p:attrName>ppt_w</p:attrName>
                                        </p:attrNameLst>
                                      </p:cBhvr>
                                      <p:tavLst>
                                        <p:tav tm="0">
                                          <p:val>
                                            <p:fltVal val="0"/>
                                          </p:val>
                                        </p:tav>
                                        <p:tav tm="100000">
                                          <p:val>
                                            <p:strVal val="#ppt_w"/>
                                          </p:val>
                                        </p:tav>
                                      </p:tavLst>
                                    </p:anim>
                                    <p:anim calcmode="lin" valueType="num">
                                      <p:cBhvr>
                                        <p:cTn id="15" dur="500" fill="hold"/>
                                        <p:tgtEl>
                                          <p:spTgt spid="26"/>
                                        </p:tgtEl>
                                        <p:attrNameLst>
                                          <p:attrName>ppt_h</p:attrName>
                                        </p:attrNameLst>
                                      </p:cBhvr>
                                      <p:tavLst>
                                        <p:tav tm="0">
                                          <p:val>
                                            <p:fltVal val="0"/>
                                          </p:val>
                                        </p:tav>
                                        <p:tav tm="100000">
                                          <p:val>
                                            <p:strVal val="#ppt_h"/>
                                          </p:val>
                                        </p:tav>
                                      </p:tavLst>
                                    </p:anim>
                                    <p:animEffect transition="in" filter="fade">
                                      <p:cBhvr>
                                        <p:cTn id="16" dur="500"/>
                                        <p:tgtEl>
                                          <p:spTgt spid="26"/>
                                        </p:tgtEl>
                                      </p:cBhvr>
                                    </p:animEffect>
                                    <p:anim calcmode="lin" valueType="num">
                                      <p:cBhvr>
                                        <p:cTn id="17" dur="500" fill="hold"/>
                                        <p:tgtEl>
                                          <p:spTgt spid="26"/>
                                        </p:tgtEl>
                                        <p:attrNameLst>
                                          <p:attrName>ppt_x</p:attrName>
                                        </p:attrNameLst>
                                      </p:cBhvr>
                                      <p:tavLst>
                                        <p:tav tm="0">
                                          <p:val>
                                            <p:fltVal val="0.5"/>
                                          </p:val>
                                        </p:tav>
                                        <p:tav tm="100000">
                                          <p:val>
                                            <p:strVal val="#ppt_x"/>
                                          </p:val>
                                        </p:tav>
                                      </p:tavLst>
                                    </p:anim>
                                    <p:anim calcmode="lin" valueType="num">
                                      <p:cBhvr>
                                        <p:cTn id="18" dur="500" fill="hold"/>
                                        <p:tgtEl>
                                          <p:spTgt spid="26"/>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2800"/>
                                  </p:stCondLst>
                                  <p:childTnLst>
                                    <p:set>
                                      <p:cBhvr>
                                        <p:cTn id="20" dur="1" fill="hold">
                                          <p:stCondLst>
                                            <p:cond delay="0"/>
                                          </p:stCondLst>
                                        </p:cTn>
                                        <p:tgtEl>
                                          <p:spTgt spid="16"/>
                                        </p:tgtEl>
                                        <p:attrNameLst>
                                          <p:attrName>style.visibility</p:attrName>
                                        </p:attrNameLst>
                                      </p:cBhvr>
                                      <p:to>
                                        <p:strVal val="visible"/>
                                      </p:to>
                                    </p:set>
                                    <p:anim calcmode="lin" valueType="num">
                                      <p:cBhvr>
                                        <p:cTn id="21" dur="500" fill="hold"/>
                                        <p:tgtEl>
                                          <p:spTgt spid="16"/>
                                        </p:tgtEl>
                                        <p:attrNameLst>
                                          <p:attrName>ppt_w</p:attrName>
                                        </p:attrNameLst>
                                      </p:cBhvr>
                                      <p:tavLst>
                                        <p:tav tm="0">
                                          <p:val>
                                            <p:fltVal val="0"/>
                                          </p:val>
                                        </p:tav>
                                        <p:tav tm="100000">
                                          <p:val>
                                            <p:strVal val="#ppt_w"/>
                                          </p:val>
                                        </p:tav>
                                      </p:tavLst>
                                    </p:anim>
                                    <p:anim calcmode="lin" valueType="num">
                                      <p:cBhvr>
                                        <p:cTn id="22" dur="500" fill="hold"/>
                                        <p:tgtEl>
                                          <p:spTgt spid="16"/>
                                        </p:tgtEl>
                                        <p:attrNameLst>
                                          <p:attrName>ppt_h</p:attrName>
                                        </p:attrNameLst>
                                      </p:cBhvr>
                                      <p:tavLst>
                                        <p:tav tm="0">
                                          <p:val>
                                            <p:fltVal val="0"/>
                                          </p:val>
                                        </p:tav>
                                        <p:tav tm="100000">
                                          <p:val>
                                            <p:strVal val="#ppt_h"/>
                                          </p:val>
                                        </p:tav>
                                      </p:tavLst>
                                    </p:anim>
                                    <p:animEffect transition="in" filter="fade">
                                      <p:cBhvr>
                                        <p:cTn id="23" dur="500"/>
                                        <p:tgtEl>
                                          <p:spTgt spid="16"/>
                                        </p:tgtEl>
                                      </p:cBhvr>
                                    </p:animEffect>
                                    <p:anim calcmode="lin" valueType="num">
                                      <p:cBhvr>
                                        <p:cTn id="24" dur="500" fill="hold"/>
                                        <p:tgtEl>
                                          <p:spTgt spid="16"/>
                                        </p:tgtEl>
                                        <p:attrNameLst>
                                          <p:attrName>ppt_x</p:attrName>
                                        </p:attrNameLst>
                                      </p:cBhvr>
                                      <p:tavLst>
                                        <p:tav tm="0">
                                          <p:val>
                                            <p:fltVal val="0.5"/>
                                          </p:val>
                                        </p:tav>
                                        <p:tav tm="100000">
                                          <p:val>
                                            <p:strVal val="#ppt_x"/>
                                          </p:val>
                                        </p:tav>
                                      </p:tavLst>
                                    </p:anim>
                                    <p:anim calcmode="lin" valueType="num">
                                      <p:cBhvr>
                                        <p:cTn id="25" dur="500" fill="hold"/>
                                        <p:tgtEl>
                                          <p:spTgt spid="16"/>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2800"/>
                                  </p:stCondLst>
                                  <p:childTnLst>
                                    <p:set>
                                      <p:cBhvr>
                                        <p:cTn id="27" dur="1" fill="hold">
                                          <p:stCondLst>
                                            <p:cond delay="0"/>
                                          </p:stCondLst>
                                        </p:cTn>
                                        <p:tgtEl>
                                          <p:spTgt spid="18"/>
                                        </p:tgtEl>
                                        <p:attrNameLst>
                                          <p:attrName>style.visibility</p:attrName>
                                        </p:attrNameLst>
                                      </p:cBhvr>
                                      <p:to>
                                        <p:strVal val="visible"/>
                                      </p:to>
                                    </p:set>
                                    <p:anim calcmode="lin" valueType="num">
                                      <p:cBhvr>
                                        <p:cTn id="28" dur="500" fill="hold"/>
                                        <p:tgtEl>
                                          <p:spTgt spid="18"/>
                                        </p:tgtEl>
                                        <p:attrNameLst>
                                          <p:attrName>ppt_w</p:attrName>
                                        </p:attrNameLst>
                                      </p:cBhvr>
                                      <p:tavLst>
                                        <p:tav tm="0">
                                          <p:val>
                                            <p:fltVal val="0"/>
                                          </p:val>
                                        </p:tav>
                                        <p:tav tm="100000">
                                          <p:val>
                                            <p:strVal val="#ppt_w"/>
                                          </p:val>
                                        </p:tav>
                                      </p:tavLst>
                                    </p:anim>
                                    <p:anim calcmode="lin" valueType="num">
                                      <p:cBhvr>
                                        <p:cTn id="29" dur="500" fill="hold"/>
                                        <p:tgtEl>
                                          <p:spTgt spid="18"/>
                                        </p:tgtEl>
                                        <p:attrNameLst>
                                          <p:attrName>ppt_h</p:attrName>
                                        </p:attrNameLst>
                                      </p:cBhvr>
                                      <p:tavLst>
                                        <p:tav tm="0">
                                          <p:val>
                                            <p:fltVal val="0"/>
                                          </p:val>
                                        </p:tav>
                                        <p:tav tm="100000">
                                          <p:val>
                                            <p:strVal val="#ppt_h"/>
                                          </p:val>
                                        </p:tav>
                                      </p:tavLst>
                                    </p:anim>
                                    <p:animEffect transition="in" filter="fade">
                                      <p:cBhvr>
                                        <p:cTn id="30" dur="500"/>
                                        <p:tgtEl>
                                          <p:spTgt spid="18"/>
                                        </p:tgtEl>
                                      </p:cBhvr>
                                    </p:animEffect>
                                    <p:anim calcmode="lin" valueType="num">
                                      <p:cBhvr>
                                        <p:cTn id="31" dur="500" fill="hold"/>
                                        <p:tgtEl>
                                          <p:spTgt spid="18"/>
                                        </p:tgtEl>
                                        <p:attrNameLst>
                                          <p:attrName>ppt_x</p:attrName>
                                        </p:attrNameLst>
                                      </p:cBhvr>
                                      <p:tavLst>
                                        <p:tav tm="0">
                                          <p:val>
                                            <p:fltVal val="0.5"/>
                                          </p:val>
                                        </p:tav>
                                        <p:tav tm="100000">
                                          <p:val>
                                            <p:strVal val="#ppt_x"/>
                                          </p:val>
                                        </p:tav>
                                      </p:tavLst>
                                    </p:anim>
                                    <p:anim calcmode="lin" valueType="num">
                                      <p:cBhvr>
                                        <p:cTn id="32" dur="500" fill="hold"/>
                                        <p:tgtEl>
                                          <p:spTgt spid="18"/>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280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fltVal val="0"/>
                                          </p:val>
                                        </p:tav>
                                        <p:tav tm="100000">
                                          <p:val>
                                            <p:strVal val="#ppt_h"/>
                                          </p:val>
                                        </p:tav>
                                      </p:tavLst>
                                    </p:anim>
                                    <p:animEffect transition="in" filter="fade">
                                      <p:cBhvr>
                                        <p:cTn id="37" dur="500"/>
                                        <p:tgtEl>
                                          <p:spTgt spid="10"/>
                                        </p:tgtEl>
                                      </p:cBhvr>
                                    </p:animEffect>
                                    <p:anim calcmode="lin" valueType="num">
                                      <p:cBhvr>
                                        <p:cTn id="38" dur="500" fill="hold"/>
                                        <p:tgtEl>
                                          <p:spTgt spid="10"/>
                                        </p:tgtEl>
                                        <p:attrNameLst>
                                          <p:attrName>ppt_x</p:attrName>
                                        </p:attrNameLst>
                                      </p:cBhvr>
                                      <p:tavLst>
                                        <p:tav tm="0">
                                          <p:val>
                                            <p:fltVal val="0.5"/>
                                          </p:val>
                                        </p:tav>
                                        <p:tav tm="100000">
                                          <p:val>
                                            <p:strVal val="#ppt_x"/>
                                          </p:val>
                                        </p:tav>
                                      </p:tavLst>
                                    </p:anim>
                                    <p:anim calcmode="lin" valueType="num">
                                      <p:cBhvr>
                                        <p:cTn id="39" dur="500" fill="hold"/>
                                        <p:tgtEl>
                                          <p:spTgt spid="10"/>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160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Effect transition="in" filter="fade">
                                      <p:cBhvr>
                                        <p:cTn id="44" dur="500"/>
                                        <p:tgtEl>
                                          <p:spTgt spid="12"/>
                                        </p:tgtEl>
                                      </p:cBhvr>
                                    </p:animEffect>
                                    <p:anim calcmode="lin" valueType="num">
                                      <p:cBhvr>
                                        <p:cTn id="45" dur="500" fill="hold"/>
                                        <p:tgtEl>
                                          <p:spTgt spid="12"/>
                                        </p:tgtEl>
                                        <p:attrNameLst>
                                          <p:attrName>ppt_x</p:attrName>
                                        </p:attrNameLst>
                                      </p:cBhvr>
                                      <p:tavLst>
                                        <p:tav tm="0">
                                          <p:val>
                                            <p:fltVal val="0.5"/>
                                          </p:val>
                                        </p:tav>
                                        <p:tav tm="100000">
                                          <p:val>
                                            <p:strVal val="#ppt_x"/>
                                          </p:val>
                                        </p:tav>
                                      </p:tavLst>
                                    </p:anim>
                                    <p:anim calcmode="lin" valueType="num">
                                      <p:cBhvr>
                                        <p:cTn id="46" dur="500" fill="hold"/>
                                        <p:tgtEl>
                                          <p:spTgt spid="12"/>
                                        </p:tgtEl>
                                        <p:attrNameLst>
                                          <p:attrName>ppt_y</p:attrName>
                                        </p:attrNameLst>
                                      </p:cBhvr>
                                      <p:tavLst>
                                        <p:tav tm="0">
                                          <p:val>
                                            <p:fltVal val="0.5"/>
                                          </p:val>
                                        </p:tav>
                                        <p:tav tm="100000">
                                          <p:val>
                                            <p:strVal val="#ppt_y"/>
                                          </p:val>
                                        </p:tav>
                                      </p:tavLst>
                                    </p:anim>
                                  </p:childTnLst>
                                </p:cTn>
                              </p:par>
                              <p:par>
                                <p:cTn id="47" presetID="10" presetClass="entr" presetSubtype="0" fill="hold" nodeType="withEffect">
                                  <p:stCondLst>
                                    <p:cond delay="40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6" grpId="0" animBg="1"/>
      <p:bldP spid="16" grpId="0" animBg="1"/>
      <p:bldP spid="18" grpId="0" animBg="1"/>
      <p:bldP spid="10" grpId="0" animBg="1"/>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矩形 16"/>
          <p:cNvSpPr/>
          <p:nvPr/>
        </p:nvSpPr>
        <p:spPr>
          <a:xfrm>
            <a:off x="-70455" y="266424"/>
            <a:ext cx="4288354" cy="707886"/>
          </a:xfrm>
          <a:prstGeom prst="rect">
            <a:avLst/>
          </a:prstGeom>
        </p:spPr>
        <p:txBody>
          <a:bodyPr wrap="none">
            <a:spAutoFit/>
          </a:bodyPr>
          <a:lstStyle/>
          <a:p>
            <a:pPr algn="ctr">
              <a:defRPr/>
            </a:pPr>
            <a:r>
              <a:rPr lang="zh-CN" altLang="en-US" sz="4000" b="1" dirty="0">
                <a:solidFill>
                  <a:srgbClr val="FF0000"/>
                </a:solidFill>
                <a:latin typeface="微软雅黑" panose="020B0503020204020204" pitchFamily="34" charset="-122"/>
                <a:ea typeface="微软雅黑" panose="020B0503020204020204" pitchFamily="34" charset="-122"/>
              </a:rPr>
              <a:t>影响之二军事建设</a:t>
            </a:r>
          </a:p>
        </p:txBody>
      </p:sp>
      <p:sp>
        <p:nvSpPr>
          <p:cNvPr id="25" name="矩形 24">
            <a:extLst>
              <a:ext uri="{FF2B5EF4-FFF2-40B4-BE49-F238E27FC236}">
                <a16:creationId xmlns:a16="http://schemas.microsoft.com/office/drawing/2014/main" id="{47AC6678-157A-4538-8170-F31435A6F27A}"/>
              </a:ext>
            </a:extLst>
          </p:cNvPr>
          <p:cNvSpPr/>
          <p:nvPr/>
        </p:nvSpPr>
        <p:spPr>
          <a:xfrm>
            <a:off x="1200161" y="3568499"/>
            <a:ext cx="1747122" cy="45318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solidFill>
                  <a:schemeClr val="bg1"/>
                </a:solidFill>
                <a:latin typeface="微软雅黑" panose="020B0503020204020204" pitchFamily="34" charset="-122"/>
                <a:ea typeface="微软雅黑" panose="020B0503020204020204" pitchFamily="34" charset="-122"/>
              </a:rPr>
              <a:t>输入标题</a:t>
            </a:r>
          </a:p>
        </p:txBody>
      </p:sp>
      <p:sp>
        <p:nvSpPr>
          <p:cNvPr id="26" name="矩形 25">
            <a:extLst>
              <a:ext uri="{FF2B5EF4-FFF2-40B4-BE49-F238E27FC236}">
                <a16:creationId xmlns:a16="http://schemas.microsoft.com/office/drawing/2014/main" id="{49D703E8-739C-4E8D-8952-836C3FD7EFCF}"/>
              </a:ext>
            </a:extLst>
          </p:cNvPr>
          <p:cNvSpPr/>
          <p:nvPr/>
        </p:nvSpPr>
        <p:spPr>
          <a:xfrm>
            <a:off x="2817863" y="5505450"/>
            <a:ext cx="6938980" cy="73218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3600" b="1" dirty="0">
                <a:solidFill>
                  <a:schemeClr val="tx1"/>
                </a:solidFill>
                <a:latin typeface="微软雅黑" panose="020B0503020204020204" pitchFamily="34" charset="-122"/>
                <a:ea typeface="微软雅黑" panose="020B0503020204020204" pitchFamily="34" charset="-122"/>
              </a:rPr>
              <a:t>军事得到了蓬勃发展</a:t>
            </a:r>
          </a:p>
        </p:txBody>
      </p:sp>
      <p:pic>
        <p:nvPicPr>
          <p:cNvPr id="5" name="图片 4">
            <a:extLst>
              <a:ext uri="{FF2B5EF4-FFF2-40B4-BE49-F238E27FC236}">
                <a16:creationId xmlns:a16="http://schemas.microsoft.com/office/drawing/2014/main" id="{04ACB7F1-7016-4EF1-85B8-4FF22DAAE9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4859" y="1338234"/>
            <a:ext cx="5443329" cy="3429297"/>
          </a:xfrm>
          <a:prstGeom prst="rect">
            <a:avLst/>
          </a:prstGeom>
        </p:spPr>
      </p:pic>
      <p:pic>
        <p:nvPicPr>
          <p:cNvPr id="8" name="图片 7">
            <a:extLst>
              <a:ext uri="{FF2B5EF4-FFF2-40B4-BE49-F238E27FC236}">
                <a16:creationId xmlns:a16="http://schemas.microsoft.com/office/drawing/2014/main" id="{721331A8-36B9-4A50-803A-D54AA0C4B85A}"/>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artisticLineDrawing/>
                    </a14:imgEffect>
                  </a14:imgLayer>
                </a14:imgProps>
              </a:ext>
              <a:ext uri="{28A0092B-C50C-407E-A947-70E740481C1C}">
                <a14:useLocalDpi xmlns:a14="http://schemas.microsoft.com/office/drawing/2010/main" val="0"/>
              </a:ext>
            </a:extLst>
          </a:blip>
          <a:srcRect t="12013" r="54517" b="2397"/>
          <a:stretch/>
        </p:blipFill>
        <p:spPr>
          <a:xfrm>
            <a:off x="0" y="3779768"/>
            <a:ext cx="2729076" cy="3056884"/>
          </a:xfrm>
          <a:prstGeom prst="rect">
            <a:avLst/>
          </a:prstGeom>
        </p:spPr>
      </p:pic>
      <p:pic>
        <p:nvPicPr>
          <p:cNvPr id="3" name="图片 2">
            <a:extLst>
              <a:ext uri="{FF2B5EF4-FFF2-40B4-BE49-F238E27FC236}">
                <a16:creationId xmlns:a16="http://schemas.microsoft.com/office/drawing/2014/main" id="{DFCEF3FC-95DF-492F-9A72-0F76AD6625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551" y="1352550"/>
            <a:ext cx="5812971" cy="3352454"/>
          </a:xfrm>
          <a:prstGeom prst="rect">
            <a:avLst/>
          </a:prstGeom>
        </p:spPr>
      </p:pic>
    </p:spTree>
    <p:extLst>
      <p:ext uri="{BB962C8B-B14F-4D97-AF65-F5344CB8AC3E}">
        <p14:creationId xmlns:p14="http://schemas.microsoft.com/office/powerpoint/2010/main" val="2567134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7"/>
                                        </p:tgtEl>
                                        <p:attrNameLst>
                                          <p:attrName>ppt_y</p:attrName>
                                        </p:attrNameLst>
                                      </p:cBhvr>
                                      <p:tavLst>
                                        <p:tav tm="0">
                                          <p:val>
                                            <p:strVal val="#ppt_y"/>
                                          </p:val>
                                        </p:tav>
                                        <p:tav tm="100000">
                                          <p:val>
                                            <p:strVal val="#ppt_y"/>
                                          </p:val>
                                        </p:tav>
                                      </p:tavLst>
                                    </p:anim>
                                    <p:anim calcmode="lin" valueType="num">
                                      <p:cBhvr>
                                        <p:cTn id="9"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7"/>
                                        </p:tgtEl>
                                      </p:cBhvr>
                                    </p:animEffect>
                                  </p:childTnLst>
                                </p:cTn>
                              </p:par>
                              <p:par>
                                <p:cTn id="12" presetID="10" presetClass="entr" presetSubtype="0" fill="hold" grpId="0" nodeType="withEffect">
                                  <p:stCondLst>
                                    <p:cond delay="1800"/>
                                  </p:stCondLst>
                                  <p:iterate type="lt">
                                    <p:tmPct val="10000"/>
                                  </p:iterate>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par>
                                <p:cTn id="15" presetID="10" presetClass="entr" presetSubtype="0" fill="hold" grpId="0" nodeType="withEffect">
                                  <p:stCondLst>
                                    <p:cond delay="1800"/>
                                  </p:stCondLst>
                                  <p:iterate type="lt">
                                    <p:tmPct val="10000"/>
                                  </p:iterate>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par>
                                <p:cTn id="18" presetID="10" presetClass="entr" presetSubtype="0" fill="hold" nodeType="withEffect">
                                  <p:stCondLst>
                                    <p:cond delay="40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5" grpId="0"/>
      <p:bldP spid="26"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矩形 13"/>
          <p:cNvSpPr/>
          <p:nvPr/>
        </p:nvSpPr>
        <p:spPr>
          <a:xfrm>
            <a:off x="-157247" y="150301"/>
            <a:ext cx="4867038" cy="769441"/>
          </a:xfrm>
          <a:prstGeom prst="rect">
            <a:avLst/>
          </a:prstGeom>
        </p:spPr>
        <p:txBody>
          <a:bodyPr wrap="none">
            <a:spAutoFit/>
          </a:bodyPr>
          <a:lstStyle/>
          <a:p>
            <a:pPr algn="ctr">
              <a:defRPr/>
            </a:pPr>
            <a:r>
              <a:rPr lang="zh-CN" altLang="en-US" sz="4400" b="1" dirty="0">
                <a:solidFill>
                  <a:schemeClr val="bg2"/>
                </a:solidFill>
                <a:latin typeface="微软雅黑" panose="020B0503020204020204" pitchFamily="34" charset="-122"/>
                <a:ea typeface="微软雅黑" panose="020B0503020204020204" pitchFamily="34" charset="-122"/>
              </a:rPr>
              <a:t>影响之三 国际地位</a:t>
            </a:r>
          </a:p>
        </p:txBody>
      </p:sp>
      <p:pic>
        <p:nvPicPr>
          <p:cNvPr id="5" name="图片 4">
            <a:extLst>
              <a:ext uri="{FF2B5EF4-FFF2-40B4-BE49-F238E27FC236}">
                <a16:creationId xmlns:a16="http://schemas.microsoft.com/office/drawing/2014/main" id="{BEA97BF9-1975-4097-A7EE-49224FDED37C}"/>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artisticLineDrawing/>
                    </a14:imgEffect>
                  </a14:imgLayer>
                </a14:imgProps>
              </a:ext>
              <a:ext uri="{28A0092B-C50C-407E-A947-70E740481C1C}">
                <a14:useLocalDpi xmlns:a14="http://schemas.microsoft.com/office/drawing/2010/main" val="0"/>
              </a:ext>
            </a:extLst>
          </a:blip>
          <a:srcRect t="12013" r="54517" b="2397"/>
          <a:stretch/>
        </p:blipFill>
        <p:spPr>
          <a:xfrm>
            <a:off x="0" y="3779768"/>
            <a:ext cx="2729076" cy="3056884"/>
          </a:xfrm>
          <a:prstGeom prst="rect">
            <a:avLst/>
          </a:prstGeom>
        </p:spPr>
      </p:pic>
      <p:sp>
        <p:nvSpPr>
          <p:cNvPr id="4" name="矩形 3"/>
          <p:cNvSpPr/>
          <p:nvPr/>
        </p:nvSpPr>
        <p:spPr>
          <a:xfrm>
            <a:off x="379379" y="1381327"/>
            <a:ext cx="11403435" cy="4941651"/>
          </a:xfrm>
          <a:prstGeom prst="rect">
            <a:avLst/>
          </a:prstGeom>
          <a:solidFill>
            <a:schemeClr val="accent1"/>
          </a:solidFill>
          <a:ln>
            <a:noFill/>
          </a:ln>
          <a:effectLst>
            <a:outerShdw blurRad="127000" dist="508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just">
              <a:lnSpc>
                <a:spcPct val="130000"/>
              </a:lnSpc>
              <a:defRPr/>
            </a:pPr>
            <a:r>
              <a:rPr lang="zh-CN" altLang="en-US" sz="2400" dirty="0">
                <a:solidFill>
                  <a:schemeClr val="bg1"/>
                </a:solidFill>
                <a:latin typeface="微软雅黑" panose="020B0503020204020204" pitchFamily="34" charset="-122"/>
                <a:ea typeface="微软雅黑" panose="020B0503020204020204" pitchFamily="34" charset="-122"/>
              </a:rPr>
              <a:t>抗美援朝战争在国际上产生了巨大的影响，中国人民志愿军依靠那样落后的武器装备，居然打败了世界上武器装备最现代化的美国军队，几乎引起了整个世界的震惊，整个世界都不得不</a:t>
            </a:r>
            <a:r>
              <a:rPr lang="zh-CN" altLang="en-US" sz="2400" dirty="0">
                <a:solidFill>
                  <a:srgbClr val="FFFF00"/>
                </a:solidFill>
                <a:latin typeface="微软雅黑" panose="020B0503020204020204" pitchFamily="34" charset="-122"/>
                <a:ea typeface="微软雅黑" panose="020B0503020204020204" pitchFamily="34" charset="-122"/>
              </a:rPr>
              <a:t>对中国刮目相看</a:t>
            </a:r>
            <a:r>
              <a:rPr lang="zh-CN" altLang="en-US" sz="2400" dirty="0">
                <a:solidFill>
                  <a:schemeClr val="bg1"/>
                </a:solidFill>
                <a:latin typeface="微软雅黑" panose="020B0503020204020204" pitchFamily="34" charset="-122"/>
                <a:ea typeface="微软雅黑" panose="020B0503020204020204" pitchFamily="34" charset="-122"/>
              </a:rPr>
              <a:t>了。</a:t>
            </a:r>
            <a:endParaRPr lang="en-US" altLang="zh-CN" sz="2400" dirty="0">
              <a:solidFill>
                <a:schemeClr val="bg1"/>
              </a:solidFill>
              <a:latin typeface="微软雅黑" panose="020B0503020204020204" pitchFamily="34" charset="-122"/>
              <a:ea typeface="微软雅黑" panose="020B0503020204020204" pitchFamily="34" charset="-122"/>
            </a:endParaRPr>
          </a:p>
          <a:p>
            <a:pPr algn="just">
              <a:lnSpc>
                <a:spcPct val="130000"/>
              </a:lnSpc>
              <a:defRPr/>
            </a:pPr>
            <a:r>
              <a:rPr lang="zh-CN" altLang="en-US" sz="2400" dirty="0">
                <a:solidFill>
                  <a:schemeClr val="bg1"/>
                </a:solidFill>
                <a:latin typeface="微软雅黑" panose="020B0503020204020204" pitchFamily="34" charset="-122"/>
                <a:ea typeface="微软雅黑" panose="020B0503020204020204" pitchFamily="34" charset="-122"/>
              </a:rPr>
              <a:t>抗美援朝战争胜利确定了中华人民共和国在亚洲和国际事务中的重要地位和作用，并且产生了深远的影响。在越南战争中，美国地面部队</a:t>
            </a:r>
            <a:r>
              <a:rPr lang="zh-CN" altLang="en-US" sz="2400" dirty="0">
                <a:solidFill>
                  <a:srgbClr val="FFFF00"/>
                </a:solidFill>
                <a:latin typeface="微软雅黑" panose="020B0503020204020204" pitchFamily="34" charset="-122"/>
                <a:ea typeface="微软雅黑" panose="020B0503020204020204" pitchFamily="34" charset="-122"/>
              </a:rPr>
              <a:t>未敢越过北纬</a:t>
            </a:r>
            <a:r>
              <a:rPr lang="en-US" altLang="zh-CN" sz="2400" dirty="0">
                <a:solidFill>
                  <a:srgbClr val="FFFF00"/>
                </a:solidFill>
                <a:latin typeface="微软雅黑" panose="020B0503020204020204" pitchFamily="34" charset="-122"/>
                <a:ea typeface="微软雅黑" panose="020B0503020204020204" pitchFamily="34" charset="-122"/>
              </a:rPr>
              <a:t>17</a:t>
            </a:r>
            <a:r>
              <a:rPr lang="zh-CN" altLang="en-US" sz="2400" dirty="0">
                <a:solidFill>
                  <a:srgbClr val="FFFF00"/>
                </a:solidFill>
                <a:latin typeface="微软雅黑" panose="020B0503020204020204" pitchFamily="34" charset="-122"/>
                <a:ea typeface="微软雅黑" panose="020B0503020204020204" pitchFamily="34" charset="-122"/>
              </a:rPr>
              <a:t>度线</a:t>
            </a:r>
            <a:r>
              <a:rPr lang="zh-CN" altLang="en-US" sz="2400" dirty="0">
                <a:solidFill>
                  <a:schemeClr val="bg1"/>
                </a:solidFill>
                <a:latin typeface="微软雅黑" panose="020B0503020204020204" pitchFamily="34" charset="-122"/>
                <a:ea typeface="微软雅黑" panose="020B0503020204020204" pitchFamily="34" charset="-122"/>
              </a:rPr>
              <a:t>；</a:t>
            </a:r>
            <a:r>
              <a:rPr lang="en-US" altLang="zh-CN" sz="2400" dirty="0">
                <a:solidFill>
                  <a:schemeClr val="bg1"/>
                </a:solidFill>
                <a:latin typeface="微软雅黑" panose="020B0503020204020204" pitchFamily="34" charset="-122"/>
                <a:ea typeface="微软雅黑" panose="020B0503020204020204" pitchFamily="34" charset="-122"/>
              </a:rPr>
              <a:t>1971</a:t>
            </a:r>
            <a:r>
              <a:rPr lang="zh-CN" altLang="en-US" sz="2400" dirty="0">
                <a:solidFill>
                  <a:schemeClr val="bg1"/>
                </a:solidFill>
                <a:latin typeface="微软雅黑" panose="020B0503020204020204" pitchFamily="34" charset="-122"/>
                <a:ea typeface="微软雅黑" panose="020B0503020204020204" pitchFamily="34" charset="-122"/>
              </a:rPr>
              <a:t>年中国恢复在</a:t>
            </a:r>
            <a:r>
              <a:rPr lang="zh-CN" altLang="en-US" sz="2400" dirty="0">
                <a:solidFill>
                  <a:srgbClr val="FFFF00"/>
                </a:solidFill>
                <a:latin typeface="微软雅黑" panose="020B0503020204020204" pitchFamily="34" charset="-122"/>
                <a:ea typeface="微软雅黑" panose="020B0503020204020204" pitchFamily="34" charset="-122"/>
              </a:rPr>
              <a:t>联合国的合法席位</a:t>
            </a:r>
            <a:r>
              <a:rPr lang="zh-CN" altLang="en-US" sz="2400" dirty="0">
                <a:solidFill>
                  <a:schemeClr val="bg1"/>
                </a:solidFill>
                <a:latin typeface="微软雅黑" panose="020B0503020204020204" pitchFamily="34" charset="-122"/>
                <a:ea typeface="微软雅黑" panose="020B0503020204020204" pitchFamily="34" charset="-122"/>
              </a:rPr>
              <a:t>；</a:t>
            </a:r>
            <a:r>
              <a:rPr lang="en-US" altLang="zh-CN" sz="2400" dirty="0">
                <a:solidFill>
                  <a:schemeClr val="bg1"/>
                </a:solidFill>
                <a:latin typeface="微软雅黑" panose="020B0503020204020204" pitchFamily="34" charset="-122"/>
                <a:ea typeface="微软雅黑" panose="020B0503020204020204" pitchFamily="34" charset="-122"/>
              </a:rPr>
              <a:t>1972</a:t>
            </a:r>
            <a:r>
              <a:rPr lang="zh-CN" altLang="en-US" sz="2400" dirty="0">
                <a:solidFill>
                  <a:schemeClr val="bg1"/>
                </a:solidFill>
                <a:latin typeface="微软雅黑" panose="020B0503020204020204" pitchFamily="34" charset="-122"/>
                <a:ea typeface="微软雅黑" panose="020B0503020204020204" pitchFamily="34" charset="-122"/>
              </a:rPr>
              <a:t>年美国总统</a:t>
            </a:r>
            <a:r>
              <a:rPr lang="zh-CN" altLang="en-US" sz="2400" dirty="0">
                <a:solidFill>
                  <a:srgbClr val="FFFF00"/>
                </a:solidFill>
                <a:latin typeface="微软雅黑" panose="020B0503020204020204" pitchFamily="34" charset="-122"/>
                <a:ea typeface="微软雅黑" panose="020B0503020204020204" pitchFamily="34" charset="-122"/>
              </a:rPr>
              <a:t>尼克松访华</a:t>
            </a:r>
            <a:r>
              <a:rPr lang="zh-CN" altLang="en-US" sz="2400" dirty="0">
                <a:solidFill>
                  <a:schemeClr val="bg1"/>
                </a:solidFill>
                <a:latin typeface="微软雅黑" panose="020B0503020204020204" pitchFamily="34" charset="-122"/>
                <a:ea typeface="微软雅黑" panose="020B0503020204020204" pitchFamily="34" charset="-122"/>
              </a:rPr>
              <a:t>；</a:t>
            </a:r>
            <a:r>
              <a:rPr lang="en-US" altLang="zh-CN" sz="2400" dirty="0">
                <a:solidFill>
                  <a:schemeClr val="bg1"/>
                </a:solidFill>
                <a:latin typeface="微软雅黑" panose="020B0503020204020204" pitchFamily="34" charset="-122"/>
                <a:ea typeface="微软雅黑" panose="020B0503020204020204" pitchFamily="34" charset="-122"/>
              </a:rPr>
              <a:t>1979</a:t>
            </a:r>
            <a:r>
              <a:rPr lang="zh-CN" altLang="en-US" sz="2400" dirty="0">
                <a:solidFill>
                  <a:schemeClr val="bg1"/>
                </a:solidFill>
                <a:latin typeface="微软雅黑" panose="020B0503020204020204" pitchFamily="34" charset="-122"/>
                <a:ea typeface="微软雅黑" panose="020B0503020204020204" pitchFamily="34" charset="-122"/>
              </a:rPr>
              <a:t>年</a:t>
            </a:r>
            <a:r>
              <a:rPr lang="zh-CN" altLang="en-US" sz="2400" dirty="0">
                <a:solidFill>
                  <a:srgbClr val="FFFF00"/>
                </a:solidFill>
                <a:latin typeface="微软雅黑" panose="020B0503020204020204" pitchFamily="34" charset="-122"/>
                <a:ea typeface="微软雅黑" panose="020B0503020204020204" pitchFamily="34" charset="-122"/>
              </a:rPr>
              <a:t>中美建交</a:t>
            </a:r>
            <a:r>
              <a:rPr lang="zh-CN" altLang="en-US" sz="2400" dirty="0">
                <a:solidFill>
                  <a:schemeClr val="bg1"/>
                </a:solidFill>
                <a:latin typeface="微软雅黑" panose="020B0503020204020204" pitchFamily="34" charset="-122"/>
                <a:ea typeface="微软雅黑" panose="020B0503020204020204" pitchFamily="34" charset="-122"/>
              </a:rPr>
              <a:t>等，都有中国人民取得抗美援朝战争胜利这个因素在发生作用。</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8418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0"/>
                                  </p:stCondLst>
                                  <p:iterate type="lt">
                                    <p:tmPct val="10000"/>
                                  </p:iterate>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4"/>
                                        </p:tgtEl>
                                        <p:attrNameLst>
                                          <p:attrName>ppt_y</p:attrName>
                                        </p:attrNameLst>
                                      </p:cBhvr>
                                      <p:tavLst>
                                        <p:tav tm="0">
                                          <p:val>
                                            <p:strVal val="#ppt_y"/>
                                          </p:val>
                                        </p:tav>
                                        <p:tav tm="100000">
                                          <p:val>
                                            <p:strVal val="#ppt_y"/>
                                          </p:val>
                                        </p:tav>
                                      </p:tavLst>
                                    </p:anim>
                                    <p:anim calcmode="lin" valueType="num">
                                      <p:cBhvr>
                                        <p:cTn id="14"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4"/>
                                        </p:tgtEl>
                                      </p:cBhvr>
                                    </p:animEffect>
                                  </p:childTnLst>
                                </p:cTn>
                              </p:par>
                              <p:par>
                                <p:cTn id="17" presetID="10" presetClass="entr" presetSubtype="0" fill="hold" nodeType="withEffect">
                                  <p:stCondLst>
                                    <p:cond delay="4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矩形 13"/>
          <p:cNvSpPr/>
          <p:nvPr/>
        </p:nvSpPr>
        <p:spPr>
          <a:xfrm>
            <a:off x="82502" y="193265"/>
            <a:ext cx="5827236" cy="769441"/>
          </a:xfrm>
          <a:prstGeom prst="rect">
            <a:avLst/>
          </a:prstGeom>
        </p:spPr>
        <p:txBody>
          <a:bodyPr wrap="none">
            <a:spAutoFit/>
          </a:bodyPr>
          <a:lstStyle/>
          <a:p>
            <a:pPr algn="ctr">
              <a:defRPr/>
            </a:pPr>
            <a:r>
              <a:rPr lang="zh-CN" altLang="en-US" sz="4400" b="1" dirty="0">
                <a:solidFill>
                  <a:schemeClr val="bg2"/>
                </a:solidFill>
                <a:latin typeface="微软雅黑" panose="020B0503020204020204" pitchFamily="34" charset="-122"/>
                <a:ea typeface="微软雅黑" panose="020B0503020204020204" pitchFamily="34" charset="-122"/>
              </a:rPr>
              <a:t>影响之四助长国民士气</a:t>
            </a:r>
          </a:p>
        </p:txBody>
      </p:sp>
      <p:pic>
        <p:nvPicPr>
          <p:cNvPr id="5" name="图片 4">
            <a:extLst>
              <a:ext uri="{FF2B5EF4-FFF2-40B4-BE49-F238E27FC236}">
                <a16:creationId xmlns:a16="http://schemas.microsoft.com/office/drawing/2014/main" id="{480316EC-F802-426E-8A95-17DCFBE77B79}"/>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artisticLineDrawing/>
                    </a14:imgEffect>
                  </a14:imgLayer>
                </a14:imgProps>
              </a:ext>
              <a:ext uri="{28A0092B-C50C-407E-A947-70E740481C1C}">
                <a14:useLocalDpi xmlns:a14="http://schemas.microsoft.com/office/drawing/2010/main" val="0"/>
              </a:ext>
            </a:extLst>
          </a:blip>
          <a:srcRect t="12013" r="54517" b="2397"/>
          <a:stretch/>
        </p:blipFill>
        <p:spPr>
          <a:xfrm>
            <a:off x="0" y="3779768"/>
            <a:ext cx="2729076" cy="3056884"/>
          </a:xfrm>
          <a:prstGeom prst="rect">
            <a:avLst/>
          </a:prstGeom>
        </p:spPr>
      </p:pic>
      <p:sp>
        <p:nvSpPr>
          <p:cNvPr id="4" name="矩形 3"/>
          <p:cNvSpPr/>
          <p:nvPr/>
        </p:nvSpPr>
        <p:spPr>
          <a:xfrm>
            <a:off x="160323" y="1624518"/>
            <a:ext cx="11871354" cy="4377447"/>
          </a:xfrm>
          <a:prstGeom prst="rect">
            <a:avLst/>
          </a:prstGeom>
          <a:solidFill>
            <a:schemeClr val="accent1"/>
          </a:solidFill>
          <a:ln>
            <a:noFill/>
          </a:ln>
          <a:effectLst>
            <a:outerShdw blurRad="127000" dist="508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just">
              <a:lnSpc>
                <a:spcPct val="130000"/>
              </a:lnSpc>
              <a:defRPr/>
            </a:pPr>
            <a:r>
              <a:rPr lang="zh-CN" altLang="en-US" sz="2400" dirty="0">
                <a:solidFill>
                  <a:schemeClr val="bg1"/>
                </a:solidFill>
                <a:latin typeface="微软雅黑" panose="020B0503020204020204" pitchFamily="34" charset="-122"/>
                <a:ea typeface="微软雅黑" panose="020B0503020204020204" pitchFamily="34" charset="-122"/>
              </a:rPr>
              <a:t>抗美援朝战争助长了国人志气，普通人民彻底信服了毛泽东在天安门城楼上所说的“中国人民站起来了”那句宣言不是一句空话，中国人民的</a:t>
            </a:r>
            <a:r>
              <a:rPr lang="zh-CN" altLang="en-US" sz="2400" dirty="0">
                <a:solidFill>
                  <a:srgbClr val="FEF490"/>
                </a:solidFill>
                <a:latin typeface="微软雅黑" panose="020B0503020204020204" pitchFamily="34" charset="-122"/>
                <a:ea typeface="微软雅黑" panose="020B0503020204020204" pitchFamily="34" charset="-122"/>
              </a:rPr>
              <a:t>民族自豪感和爱国主义精神空前高涨</a:t>
            </a:r>
            <a:r>
              <a:rPr lang="zh-CN" altLang="en-US" sz="2400" dirty="0">
                <a:solidFill>
                  <a:schemeClr val="bg1"/>
                </a:solidFill>
                <a:latin typeface="微软雅黑" panose="020B0503020204020204" pitchFamily="34" charset="-122"/>
                <a:ea typeface="微软雅黑" panose="020B0503020204020204" pitchFamily="34" charset="-122"/>
              </a:rPr>
              <a:t>。从此，曾是一盘散沙的中国民族高度凝聚在一起，向着无数个新的目标发起冲击，国内的反动势力则偃旗息鼓，国民的士气日益高涨。</a:t>
            </a:r>
            <a:endParaRPr lang="zh-CN" altLang="zh-CN" sz="2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508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0"/>
                                  </p:stCondLst>
                                  <p:iterate type="lt">
                                    <p:tmPct val="10000"/>
                                  </p:iterate>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4"/>
                                        </p:tgtEl>
                                        <p:attrNameLst>
                                          <p:attrName>ppt_y</p:attrName>
                                        </p:attrNameLst>
                                      </p:cBhvr>
                                      <p:tavLst>
                                        <p:tav tm="0">
                                          <p:val>
                                            <p:strVal val="#ppt_y"/>
                                          </p:val>
                                        </p:tav>
                                        <p:tav tm="100000">
                                          <p:val>
                                            <p:strVal val="#ppt_y"/>
                                          </p:val>
                                        </p:tav>
                                      </p:tavLst>
                                    </p:anim>
                                    <p:anim calcmode="lin" valueType="num">
                                      <p:cBhvr>
                                        <p:cTn id="14"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4"/>
                                        </p:tgtEl>
                                      </p:cBhvr>
                                    </p:animEffect>
                                  </p:childTnLst>
                                </p:cTn>
                              </p:par>
                              <p:par>
                                <p:cTn id="17" presetID="10" presetClass="entr" presetSubtype="0" fill="hold" nodeType="withEffect">
                                  <p:stCondLst>
                                    <p:cond delay="4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 name="图片 29"/>
          <p:cNvPicPr>
            <a:picLocks noChangeAspect="1"/>
          </p:cNvPicPr>
          <p:nvPr/>
        </p:nvPicPr>
        <p:blipFill>
          <a:blip r:embed="rId4">
            <a:extLst>
              <a:ext uri="{28A0092B-C50C-407E-A947-70E740481C1C}">
                <a14:useLocalDpi xmlns:a14="http://schemas.microsoft.com/office/drawing/2010/main" val="0"/>
              </a:ext>
            </a:extLst>
          </a:blip>
          <a:srcRect/>
          <a:stretch/>
        </p:blipFill>
        <p:spPr>
          <a:xfrm>
            <a:off x="1" y="0"/>
            <a:ext cx="12192000" cy="6858000"/>
          </a:xfrm>
          <a:prstGeom prst="rect">
            <a:avLst/>
          </a:prstGeom>
        </p:spPr>
      </p:pic>
      <p:pic>
        <p:nvPicPr>
          <p:cNvPr id="14" name="图片 13"/>
          <p:cNvPicPr>
            <a:picLocks noChangeAspect="1"/>
          </p:cNvPicPr>
          <p:nvPr/>
        </p:nvPicPr>
        <p:blipFill rotWithShape="1">
          <a:blip r:embed="rId5" cstate="print">
            <a:extLst>
              <a:ext uri="{28A0092B-C50C-407E-A947-70E740481C1C}">
                <a14:useLocalDpi xmlns:a14="http://schemas.microsoft.com/office/drawing/2010/main" val="0"/>
              </a:ext>
            </a:extLst>
          </a:blip>
          <a:srcRect l="8480" t="71711" r="18414"/>
          <a:stretch/>
        </p:blipFill>
        <p:spPr>
          <a:xfrm>
            <a:off x="2419350" y="5164260"/>
            <a:ext cx="7353300" cy="1693740"/>
          </a:xfrm>
          <a:prstGeom prst="rect">
            <a:avLst/>
          </a:prstGeom>
        </p:spPr>
      </p:pic>
      <p:sp>
        <p:nvSpPr>
          <p:cNvPr id="23" name="文本框 22"/>
          <p:cNvSpPr txBox="1"/>
          <p:nvPr/>
        </p:nvSpPr>
        <p:spPr>
          <a:xfrm>
            <a:off x="7556152" y="4293114"/>
            <a:ext cx="4090096" cy="369332"/>
          </a:xfrm>
          <a:prstGeom prst="rect">
            <a:avLst/>
          </a:prstGeom>
          <a:noFill/>
        </p:spPr>
        <p:txBody>
          <a:bodyPr wrap="square" rtlCol="0">
            <a:spAutoFit/>
          </a:bodyPr>
          <a:lstStyle/>
          <a:p>
            <a:pPr algn="ctr"/>
            <a:r>
              <a:rPr lang="en-US" altLang="zh-CN" b="1" spc="600" dirty="0">
                <a:ln w="12700">
                  <a:noFill/>
                </a:ln>
                <a:solidFill>
                  <a:schemeClr val="tx1">
                    <a:lumMod val="75000"/>
                    <a:lumOff val="25000"/>
                    <a:alpha val="49000"/>
                  </a:schemeClr>
                </a:solidFill>
                <a:latin typeface="微软雅黑" panose="020B0503020204020204" pitchFamily="34" charset="-122"/>
                <a:ea typeface="微软雅黑" panose="020B0503020204020204" pitchFamily="34" charset="-122"/>
              </a:rPr>
              <a:t>-</a:t>
            </a:r>
            <a:endParaRPr lang="zh-CN" altLang="en-US" b="1" spc="600" dirty="0">
              <a:ln w="12700">
                <a:noFill/>
              </a:ln>
              <a:solidFill>
                <a:schemeClr val="tx1">
                  <a:lumMod val="75000"/>
                  <a:lumOff val="25000"/>
                  <a:alpha val="49000"/>
                </a:schemeClr>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45" y="0"/>
            <a:ext cx="6096528" cy="4377307"/>
          </a:xfrm>
          <a:prstGeom prst="rect">
            <a:avLst/>
          </a:prstGeom>
        </p:spPr>
      </p:pic>
      <p:pic>
        <p:nvPicPr>
          <p:cNvPr id="24" name="图片 23"/>
          <p:cNvPicPr>
            <a:picLocks noChangeAspect="1"/>
          </p:cNvPicPr>
          <p:nvPr/>
        </p:nvPicPr>
        <p:blipFill rotWithShape="1">
          <a:blip r:embed="rId7" cstate="print">
            <a:extLst>
              <a:ext uri="{28A0092B-C50C-407E-A947-70E740481C1C}">
                <a14:useLocalDpi xmlns:a14="http://schemas.microsoft.com/office/drawing/2010/main" val="0"/>
              </a:ext>
            </a:extLst>
          </a:blip>
          <a:srcRect b="24183"/>
          <a:stretch/>
        </p:blipFill>
        <p:spPr>
          <a:xfrm>
            <a:off x="1604370" y="3187221"/>
            <a:ext cx="4180229" cy="3683479"/>
          </a:xfrm>
          <a:prstGeom prst="rect">
            <a:avLst/>
          </a:prstGeom>
        </p:spPr>
      </p:pic>
      <p:pic>
        <p:nvPicPr>
          <p:cNvPr id="27" name="图片 26"/>
          <p:cNvPicPr>
            <a:picLocks noChangeAspect="1"/>
          </p:cNvPicPr>
          <p:nvPr/>
        </p:nvPicPr>
        <p:blipFill rotWithShape="1">
          <a:blip r:embed="rId8" cstate="print">
            <a:extLst>
              <a:ext uri="{28A0092B-C50C-407E-A947-70E740481C1C}">
                <a14:useLocalDpi xmlns:a14="http://schemas.microsoft.com/office/drawing/2010/main" val="0"/>
              </a:ext>
            </a:extLst>
          </a:blip>
          <a:srcRect b="9381"/>
          <a:stretch/>
        </p:blipFill>
        <p:spPr>
          <a:xfrm>
            <a:off x="3497551" y="3773643"/>
            <a:ext cx="2928540" cy="3084358"/>
          </a:xfrm>
          <a:prstGeom prst="rect">
            <a:avLst/>
          </a:prstGeom>
        </p:spPr>
      </p:pic>
      <p:pic>
        <p:nvPicPr>
          <p:cNvPr id="12" name="图片 11"/>
          <p:cNvPicPr>
            <a:picLocks noChangeAspect="1"/>
          </p:cNvPicPr>
          <p:nvPr/>
        </p:nvPicPr>
        <p:blipFill rotWithShape="1">
          <a:blip r:embed="rId9" cstate="print">
            <a:extLst>
              <a:ext uri="{28A0092B-C50C-407E-A947-70E740481C1C}">
                <a14:useLocalDpi xmlns:a14="http://schemas.microsoft.com/office/drawing/2010/main" val="0"/>
              </a:ext>
            </a:extLst>
          </a:blip>
          <a:srcRect t="12013" r="54517" b="2397"/>
          <a:stretch/>
        </p:blipFill>
        <p:spPr>
          <a:xfrm>
            <a:off x="0" y="1733550"/>
            <a:ext cx="4574924" cy="5124450"/>
          </a:xfrm>
          <a:prstGeom prst="rect">
            <a:avLst/>
          </a:prstGeom>
        </p:spPr>
      </p:pic>
      <p:pic>
        <p:nvPicPr>
          <p:cNvPr id="7" name="图片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0" y="4991439"/>
            <a:ext cx="12192000" cy="1866561"/>
          </a:xfrm>
          <a:prstGeom prst="rect">
            <a:avLst/>
          </a:prstGeom>
        </p:spPr>
      </p:pic>
      <p:grpSp>
        <p:nvGrpSpPr>
          <p:cNvPr id="31" name="组合 30"/>
          <p:cNvGrpSpPr/>
          <p:nvPr/>
        </p:nvGrpSpPr>
        <p:grpSpPr>
          <a:xfrm>
            <a:off x="5780404" y="1726598"/>
            <a:ext cx="6858422" cy="1569660"/>
            <a:chOff x="5961458" y="7421140"/>
            <a:chExt cx="6858422" cy="1569660"/>
          </a:xfrm>
        </p:grpSpPr>
        <p:sp>
          <p:nvSpPr>
            <p:cNvPr id="32" name="文本框 31">
              <a:extLst>
                <a:ext uri="{FF2B5EF4-FFF2-40B4-BE49-F238E27FC236}">
                  <a16:creationId xmlns:a16="http://schemas.microsoft.com/office/drawing/2014/main" id="{C9076F68-2A1C-41F5-B9CB-F4F202F931E2}"/>
                </a:ext>
              </a:extLst>
            </p:cNvPr>
            <p:cNvSpPr txBox="1"/>
            <p:nvPr/>
          </p:nvSpPr>
          <p:spPr>
            <a:xfrm>
              <a:off x="10076473" y="7421140"/>
              <a:ext cx="1415772"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9600" i="1" dirty="0">
                  <a:gradFill>
                    <a:gsLst>
                      <a:gs pos="0">
                        <a:prstClr val="white">
                          <a:alpha val="34000"/>
                        </a:prstClr>
                      </a:gs>
                      <a:gs pos="82000">
                        <a:srgbClr val="D11813"/>
                      </a:gs>
                    </a:gsLst>
                    <a:lin ang="0" scaled="0"/>
                  </a:gradFill>
                  <a:effectLst>
                    <a:outerShdw blurRad="254000" dist="114300" algn="l" rotWithShape="0">
                      <a:prstClr val="black">
                        <a:alpha val="71000"/>
                      </a:prstClr>
                    </a:outerShdw>
                  </a:effectLst>
                  <a:latin typeface="思源黑体 CN Heavy" panose="020B0A00000000000000" pitchFamily="34" charset="-122"/>
                  <a:ea typeface="思源黑体 CN Heavy" panose="020B0A00000000000000" pitchFamily="34" charset="-122"/>
                </a:rPr>
                <a:t>看</a:t>
              </a:r>
              <a:endParaRPr kumimoji="0" lang="zh-CN" altLang="en-US" sz="9600" b="0" i="1" u="none" strike="noStrike" kern="1200" cap="none" spc="0" normalizeH="0" baseline="0" noProof="0" dirty="0">
                <a:ln>
                  <a:noFill/>
                </a:ln>
                <a:gradFill>
                  <a:gsLst>
                    <a:gs pos="0">
                      <a:prstClr val="white">
                        <a:alpha val="34000"/>
                      </a:prstClr>
                    </a:gs>
                    <a:gs pos="82000">
                      <a:srgbClr val="D11813"/>
                    </a:gs>
                  </a:gsLst>
                  <a:lin ang="0" scaled="0"/>
                </a:gradFill>
                <a:effectLst>
                  <a:outerShdw blurRad="254000" dist="114300" algn="l" rotWithShape="0">
                    <a:prstClr val="black">
                      <a:alpha val="71000"/>
                    </a:prstClr>
                  </a:outerShdw>
                </a:effectLst>
                <a:uLnTx/>
                <a:uFillTx/>
                <a:latin typeface="思源黑体 CN Heavy" panose="020B0A00000000000000" pitchFamily="34" charset="-122"/>
                <a:ea typeface="思源黑体 CN Heavy" panose="020B0A00000000000000" pitchFamily="34" charset="-122"/>
                <a:cs typeface="+mn-cs"/>
              </a:endParaRPr>
            </a:p>
          </p:txBody>
        </p:sp>
        <p:sp>
          <p:nvSpPr>
            <p:cNvPr id="36" name="文本框 35">
              <a:extLst>
                <a:ext uri="{FF2B5EF4-FFF2-40B4-BE49-F238E27FC236}">
                  <a16:creationId xmlns:a16="http://schemas.microsoft.com/office/drawing/2014/main" id="{B848E50F-A6D4-4DD5-9371-4BBE8BAD7D62}"/>
                </a:ext>
              </a:extLst>
            </p:cNvPr>
            <p:cNvSpPr txBox="1"/>
            <p:nvPr/>
          </p:nvSpPr>
          <p:spPr>
            <a:xfrm>
              <a:off x="9122390" y="7421140"/>
              <a:ext cx="1415772"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600" b="0" i="1" u="none" strike="noStrike" kern="1200" cap="none" spc="0" normalizeH="0" baseline="0" noProof="0" dirty="0">
                  <a:ln>
                    <a:noFill/>
                  </a:ln>
                  <a:gradFill>
                    <a:gsLst>
                      <a:gs pos="0">
                        <a:prstClr val="white">
                          <a:alpha val="34000"/>
                        </a:prstClr>
                      </a:gs>
                      <a:gs pos="82000">
                        <a:prstClr val="white"/>
                      </a:gs>
                    </a:gsLst>
                    <a:lin ang="0" scaled="0"/>
                  </a:gradFill>
                  <a:effectLst>
                    <a:outerShdw blurRad="254000" dist="114300" algn="l" rotWithShape="0">
                      <a:prstClr val="black">
                        <a:alpha val="71000"/>
                      </a:prstClr>
                    </a:outerShdw>
                  </a:effectLst>
                  <a:uLnTx/>
                  <a:uFillTx/>
                  <a:latin typeface="思源黑体 CN Heavy" panose="020B0A00000000000000" pitchFamily="34" charset="-122"/>
                  <a:ea typeface="思源黑体 CN Heavy" panose="020B0A00000000000000" pitchFamily="34" charset="-122"/>
                  <a:cs typeface="+mn-cs"/>
                </a:rPr>
                <a:t>观</a:t>
              </a:r>
            </a:p>
          </p:txBody>
        </p:sp>
        <p:sp>
          <p:nvSpPr>
            <p:cNvPr id="37" name="文本框 36">
              <a:extLst>
                <a:ext uri="{FF2B5EF4-FFF2-40B4-BE49-F238E27FC236}">
                  <a16:creationId xmlns:a16="http://schemas.microsoft.com/office/drawing/2014/main" id="{CD1DA9ED-C5F0-483D-9E0C-8F89151B89F2}"/>
                </a:ext>
              </a:extLst>
            </p:cNvPr>
            <p:cNvSpPr txBox="1"/>
            <p:nvPr/>
          </p:nvSpPr>
          <p:spPr>
            <a:xfrm>
              <a:off x="8084716" y="7421140"/>
              <a:ext cx="1415772"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9600" i="1" dirty="0">
                  <a:gradFill>
                    <a:gsLst>
                      <a:gs pos="0">
                        <a:prstClr val="white">
                          <a:alpha val="34000"/>
                        </a:prstClr>
                      </a:gs>
                      <a:gs pos="82000">
                        <a:prstClr val="white"/>
                      </a:gs>
                    </a:gsLst>
                    <a:lin ang="0" scaled="0"/>
                  </a:gradFill>
                  <a:effectLst>
                    <a:outerShdw blurRad="254000" dist="114300" algn="l" rotWithShape="0">
                      <a:prstClr val="black">
                        <a:alpha val="71000"/>
                      </a:prstClr>
                    </a:outerShdw>
                  </a:effectLst>
                  <a:latin typeface="思源黑体 CN Heavy" panose="020B0A00000000000000" pitchFamily="34" charset="-122"/>
                  <a:ea typeface="思源黑体 CN Heavy" panose="020B0A00000000000000" pitchFamily="34" charset="-122"/>
                </a:rPr>
                <a:t>谢</a:t>
              </a:r>
              <a:endParaRPr kumimoji="0" lang="zh-CN" altLang="en-US" sz="9600" b="0" i="1" u="none" strike="noStrike" kern="1200" cap="none" spc="0" normalizeH="0" baseline="0" noProof="0" dirty="0">
                <a:ln>
                  <a:noFill/>
                </a:ln>
                <a:gradFill>
                  <a:gsLst>
                    <a:gs pos="0">
                      <a:prstClr val="white">
                        <a:alpha val="34000"/>
                      </a:prstClr>
                    </a:gs>
                    <a:gs pos="82000">
                      <a:prstClr val="white"/>
                    </a:gs>
                  </a:gsLst>
                  <a:lin ang="0" scaled="0"/>
                </a:gradFill>
                <a:effectLst>
                  <a:outerShdw blurRad="254000" dist="114300" algn="l" rotWithShape="0">
                    <a:prstClr val="black">
                      <a:alpha val="71000"/>
                    </a:prstClr>
                  </a:outerShdw>
                </a:effectLst>
                <a:uLnTx/>
                <a:uFillTx/>
                <a:latin typeface="思源黑体 CN Heavy" panose="020B0A00000000000000" pitchFamily="34" charset="-122"/>
                <a:ea typeface="思源黑体 CN Heavy" panose="020B0A00000000000000" pitchFamily="34" charset="-122"/>
                <a:cs typeface="+mn-cs"/>
              </a:endParaRPr>
            </a:p>
          </p:txBody>
        </p:sp>
        <p:sp>
          <p:nvSpPr>
            <p:cNvPr id="38" name="文本框 37">
              <a:extLst>
                <a:ext uri="{FF2B5EF4-FFF2-40B4-BE49-F238E27FC236}">
                  <a16:creationId xmlns:a16="http://schemas.microsoft.com/office/drawing/2014/main" id="{2B3388B6-8155-414C-97B5-C9258763AC10}"/>
                </a:ext>
              </a:extLst>
            </p:cNvPr>
            <p:cNvSpPr txBox="1"/>
            <p:nvPr/>
          </p:nvSpPr>
          <p:spPr>
            <a:xfrm>
              <a:off x="7202852" y="7421140"/>
              <a:ext cx="1415772" cy="1569660"/>
            </a:xfrm>
            <a:prstGeom prst="rect">
              <a:avLst/>
            </a:prstGeom>
            <a:noFill/>
          </p:spPr>
          <p:txBody>
            <a:bodyPr wrap="none" rtlCol="0">
              <a:spAutoFit/>
            </a:bodyPr>
            <a:lstStyle>
              <a:defPPr>
                <a:defRPr lang="zh-CN"/>
              </a:defPPr>
              <a:lvl1pPr>
                <a:defRPr sz="8800" b="1" i="1">
                  <a:gradFill>
                    <a:gsLst>
                      <a:gs pos="0">
                        <a:schemeClr val="bg1">
                          <a:alpha val="34000"/>
                        </a:schemeClr>
                      </a:gs>
                      <a:gs pos="82000">
                        <a:schemeClr val="bg1"/>
                      </a:gs>
                    </a:gsLst>
                    <a:lin ang="0" scaled="0"/>
                  </a:gradFill>
                  <a:effectLst>
                    <a:outerShdw blurRad="254000" dist="114300" algn="l" rotWithShape="0">
                      <a:prstClr val="black">
                        <a:alpha val="71000"/>
                      </a:prstClr>
                    </a:outerShdw>
                  </a:effectLs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9600" b="0" i="1" u="none" strike="noStrike" kern="1200" cap="none" spc="0" normalizeH="0" baseline="0" noProof="0" dirty="0">
                  <a:ln>
                    <a:noFill/>
                  </a:ln>
                  <a:gradFill>
                    <a:gsLst>
                      <a:gs pos="0">
                        <a:srgbClr val="D11813"/>
                      </a:gs>
                      <a:gs pos="82000">
                        <a:prstClr val="white"/>
                      </a:gs>
                    </a:gsLst>
                    <a:lin ang="0" scaled="0"/>
                  </a:gradFill>
                  <a:effectLst>
                    <a:outerShdw blurRad="254000" dist="114300" algn="l" rotWithShape="0">
                      <a:prstClr val="black">
                        <a:alpha val="71000"/>
                      </a:prstClr>
                    </a:outerShdw>
                  </a:effectLst>
                  <a:uLnTx/>
                  <a:uFillTx/>
                  <a:latin typeface="思源黑体 CN Heavy" panose="020B0A00000000000000" pitchFamily="34" charset="-122"/>
                  <a:ea typeface="思源黑体 CN Heavy" panose="020B0A00000000000000" pitchFamily="34" charset="-122"/>
                  <a:cs typeface="+mn-cs"/>
                </a:rPr>
                <a:t>谢</a:t>
              </a:r>
              <a:endParaRPr kumimoji="0" lang="en-US" altLang="zh-CN" sz="9600" b="0" i="1" u="none" strike="noStrike" kern="1200" cap="none" spc="0" normalizeH="0" baseline="0" noProof="0" dirty="0">
                <a:ln>
                  <a:noFill/>
                </a:ln>
                <a:gradFill>
                  <a:gsLst>
                    <a:gs pos="0">
                      <a:srgbClr val="D11813"/>
                    </a:gs>
                    <a:gs pos="82000">
                      <a:prstClr val="white"/>
                    </a:gs>
                  </a:gsLst>
                  <a:lin ang="0" scaled="0"/>
                </a:gradFill>
                <a:effectLst>
                  <a:outerShdw blurRad="254000" dist="114300" algn="l" rotWithShape="0">
                    <a:prstClr val="black">
                      <a:alpha val="71000"/>
                    </a:prstClr>
                  </a:outerShdw>
                </a:effectLst>
                <a:uLnTx/>
                <a:uFillTx/>
                <a:latin typeface="思源黑体 CN Heavy" panose="020B0A00000000000000" pitchFamily="34" charset="-122"/>
                <a:ea typeface="思源黑体 CN Heavy" panose="020B0A00000000000000" pitchFamily="34" charset="-122"/>
                <a:cs typeface="+mn-cs"/>
              </a:endParaRPr>
            </a:p>
          </p:txBody>
        </p:sp>
        <p:pic>
          <p:nvPicPr>
            <p:cNvPr id="39" name="PA_图片 480">
              <a:extLst>
                <a:ext uri="{FF2B5EF4-FFF2-40B4-BE49-F238E27FC236}">
                  <a16:creationId xmlns:a16="http://schemas.microsoft.com/office/drawing/2014/main" id="{161986BA-C911-45C9-923C-686921807517}"/>
                </a:ext>
              </a:extLst>
            </p:cNvPr>
            <p:cNvPicPr>
              <a:picLocks noChangeAspect="1"/>
            </p:cNvPicPr>
            <p:nvPr>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5961458" y="7693008"/>
              <a:ext cx="4622978" cy="865195"/>
            </a:xfrm>
            <a:prstGeom prst="rect">
              <a:avLst/>
            </a:prstGeom>
          </p:spPr>
        </p:pic>
        <p:pic>
          <p:nvPicPr>
            <p:cNvPr id="42" name="PA_图片 480">
              <a:extLst>
                <a:ext uri="{FF2B5EF4-FFF2-40B4-BE49-F238E27FC236}">
                  <a16:creationId xmlns:a16="http://schemas.microsoft.com/office/drawing/2014/main" id="{161986BA-C911-45C9-923C-686921807517}"/>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9464777" y="7497694"/>
              <a:ext cx="3355103" cy="627911"/>
            </a:xfrm>
            <a:prstGeom prst="rect">
              <a:avLst/>
            </a:prstGeom>
          </p:spPr>
        </p:pic>
      </p:grpSp>
    </p:spTree>
    <p:extLst>
      <p:ext uri="{BB962C8B-B14F-4D97-AF65-F5344CB8AC3E}">
        <p14:creationId xmlns:p14="http://schemas.microsoft.com/office/powerpoint/2010/main" val="433394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22" presetClass="entr" presetSubtype="8" fill="hold" grpId="0" nodeType="withEffect">
                                  <p:stCondLst>
                                    <p:cond delay="3300"/>
                                  </p:st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500"/>
                                        <p:tgtEl>
                                          <p:spTgt spid="23"/>
                                        </p:tgtEl>
                                      </p:cBhvr>
                                    </p:animEffect>
                                  </p:childTnLst>
                                </p:cTn>
                              </p:par>
                              <p:par>
                                <p:cTn id="11" presetID="16" presetClass="entr" presetSubtype="37" fill="hold" nodeType="withEffect">
                                  <p:stCondLst>
                                    <p:cond delay="3700"/>
                                  </p:stCondLst>
                                  <p:childTnLst>
                                    <p:set>
                                      <p:cBhvr>
                                        <p:cTn id="12" dur="1" fill="hold">
                                          <p:stCondLst>
                                            <p:cond delay="0"/>
                                          </p:stCondLst>
                                        </p:cTn>
                                        <p:tgtEl>
                                          <p:spTgt spid="14"/>
                                        </p:tgtEl>
                                        <p:attrNameLst>
                                          <p:attrName>style.visibility</p:attrName>
                                        </p:attrNameLst>
                                      </p:cBhvr>
                                      <p:to>
                                        <p:strVal val="visible"/>
                                      </p:to>
                                    </p:set>
                                    <p:animEffect transition="in" filter="barn(outVertical)">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11" name="矩形 10"/>
          <p:cNvSpPr/>
          <p:nvPr/>
        </p:nvSpPr>
        <p:spPr>
          <a:xfrm>
            <a:off x="4746979" y="148397"/>
            <a:ext cx="2698041" cy="830997"/>
          </a:xfrm>
          <a:prstGeom prst="rect">
            <a:avLst/>
          </a:prstGeom>
        </p:spPr>
        <p:txBody>
          <a:bodyPr wrap="square">
            <a:spAutoFit/>
          </a:bodyPr>
          <a:lstStyle/>
          <a:p>
            <a:pPr algn="ctr">
              <a:defRPr/>
            </a:pPr>
            <a:r>
              <a:rPr lang="zh-CN" altLang="en-US" sz="4800" b="1" dirty="0">
                <a:solidFill>
                  <a:srgbClr val="C00000"/>
                </a:solidFill>
                <a:latin typeface="微软雅黑" panose="020B0503020204020204" pitchFamily="34" charset="-122"/>
                <a:ea typeface="微软雅黑" panose="020B0503020204020204" pitchFamily="34" charset="-122"/>
              </a:rPr>
              <a:t>辩题一</a:t>
            </a:r>
          </a:p>
        </p:txBody>
      </p:sp>
      <p:sp>
        <p:nvSpPr>
          <p:cNvPr id="2" name="矩形 1">
            <a:extLst>
              <a:ext uri="{FF2B5EF4-FFF2-40B4-BE49-F238E27FC236}">
                <a16:creationId xmlns:a16="http://schemas.microsoft.com/office/drawing/2014/main" id="{2F8E3F87-AEBA-42DE-AC15-8253531A18FC}"/>
              </a:ext>
            </a:extLst>
          </p:cNvPr>
          <p:cNvSpPr/>
          <p:nvPr/>
        </p:nvSpPr>
        <p:spPr>
          <a:xfrm>
            <a:off x="1059961" y="979394"/>
            <a:ext cx="10300241" cy="3416320"/>
          </a:xfrm>
          <a:prstGeom prst="rect">
            <a:avLst/>
          </a:prstGeom>
        </p:spPr>
        <p:txBody>
          <a:bodyPr wrap="square">
            <a:spAutoFit/>
          </a:bodyPr>
          <a:lstStyle/>
          <a:p>
            <a:r>
              <a:rPr lang="zh-CN" altLang="en-US" sz="2400" dirty="0">
                <a:latin typeface="+mj-ea"/>
                <a:ea typeface="+mj-ea"/>
              </a:rPr>
              <a:t>在抗美援朝战争中， 中国人民志愿军共投入</a:t>
            </a:r>
            <a:r>
              <a:rPr lang="en-US" altLang="zh-CN" sz="2400" dirty="0">
                <a:latin typeface="+mj-ea"/>
                <a:ea typeface="+mj-ea"/>
              </a:rPr>
              <a:t>130</a:t>
            </a:r>
            <a:r>
              <a:rPr lang="zh-CN" altLang="en-US" sz="2400" dirty="0">
                <a:latin typeface="+mj-ea"/>
                <a:ea typeface="+mj-ea"/>
              </a:rPr>
              <a:t>多万兵力，战斗伤亡</a:t>
            </a:r>
            <a:r>
              <a:rPr lang="en-US" altLang="zh-CN" sz="2400" dirty="0">
                <a:latin typeface="+mj-ea"/>
                <a:ea typeface="+mj-ea"/>
              </a:rPr>
              <a:t>36</a:t>
            </a:r>
            <a:r>
              <a:rPr lang="zh-CN" altLang="en-US" sz="2400" dirty="0">
                <a:latin typeface="+mj-ea"/>
                <a:ea typeface="+mj-ea"/>
              </a:rPr>
              <a:t>万，非战斗伤亡</a:t>
            </a:r>
            <a:r>
              <a:rPr lang="en-US" altLang="zh-CN" sz="2400" dirty="0">
                <a:latin typeface="+mj-ea"/>
                <a:ea typeface="+mj-ea"/>
              </a:rPr>
              <a:t>41</a:t>
            </a:r>
            <a:r>
              <a:rPr lang="zh-CN" altLang="en-US" sz="2400" dirty="0">
                <a:latin typeface="+mj-ea"/>
                <a:ea typeface="+mj-ea"/>
              </a:rPr>
              <a:t>万，中国有</a:t>
            </a:r>
            <a:r>
              <a:rPr lang="en-US" altLang="zh-CN" sz="2400" dirty="0">
                <a:latin typeface="+mj-ea"/>
                <a:ea typeface="+mj-ea"/>
              </a:rPr>
              <a:t>14</a:t>
            </a:r>
            <a:r>
              <a:rPr lang="zh-CN" altLang="en-US" sz="2400" dirty="0">
                <a:latin typeface="+mj-ea"/>
                <a:ea typeface="+mj-ea"/>
              </a:rPr>
              <a:t>万英雄儿女长眠在异国他乡，使得新中国的军队实力大幅削弱；然而，通过这场战争，中国军队打出了军魂，树立了信心，甚至后来出兵印度，越南都是带着教训一下对手的必胜心态出征的。从那时起，中国陆军便成了当之无愧的世界第一。彭德怀总司令也说</a:t>
            </a:r>
            <a:r>
              <a:rPr lang="en-US" altLang="zh-CN" sz="2400" dirty="0">
                <a:latin typeface="+mj-ea"/>
                <a:ea typeface="+mj-ea"/>
              </a:rPr>
              <a:t>: “</a:t>
            </a:r>
            <a:r>
              <a:rPr lang="zh-CN" altLang="en-US" sz="2400" dirty="0">
                <a:latin typeface="+mj-ea"/>
                <a:ea typeface="+mj-ea"/>
              </a:rPr>
              <a:t>西方侵略者几百年来只要在东方一个海岸上架起几尊大炮就可霸占一个国家的时代</a:t>
            </a:r>
            <a:r>
              <a:rPr lang="en-US" altLang="zh-CN" sz="2400" dirty="0">
                <a:latin typeface="+mj-ea"/>
                <a:ea typeface="+mj-ea"/>
              </a:rPr>
              <a:t>,</a:t>
            </a:r>
            <a:r>
              <a:rPr lang="zh-CN" altLang="en-US" sz="2400" dirty="0">
                <a:latin typeface="+mj-ea"/>
                <a:ea typeface="+mj-ea"/>
              </a:rPr>
              <a:t>一去不复返了。” </a:t>
            </a:r>
            <a:endParaRPr lang="en-US" altLang="zh-CN" sz="2400" dirty="0">
              <a:latin typeface="+mj-ea"/>
              <a:ea typeface="+mj-ea"/>
            </a:endParaRPr>
          </a:p>
          <a:p>
            <a:r>
              <a:rPr lang="zh-CN" altLang="en-US" sz="2400" dirty="0">
                <a:latin typeface="+mj-ea"/>
                <a:ea typeface="+mj-ea"/>
              </a:rPr>
              <a:t>正方：中国进行抗美援朝战争有必要</a:t>
            </a:r>
            <a:endParaRPr lang="en-US" altLang="zh-CN" sz="2400" dirty="0">
              <a:latin typeface="+mj-ea"/>
              <a:ea typeface="+mj-ea"/>
            </a:endParaRPr>
          </a:p>
          <a:p>
            <a:r>
              <a:rPr lang="zh-CN" altLang="en-US" sz="2400" dirty="0">
                <a:latin typeface="+mj-ea"/>
                <a:ea typeface="+mj-ea"/>
              </a:rPr>
              <a:t>反方：中国进行抗美援朝战争没有必要</a:t>
            </a:r>
          </a:p>
        </p:txBody>
      </p:sp>
      <p:pic>
        <p:nvPicPr>
          <p:cNvPr id="5" name="图片 4">
            <a:extLst>
              <a:ext uri="{FF2B5EF4-FFF2-40B4-BE49-F238E27FC236}">
                <a16:creationId xmlns:a16="http://schemas.microsoft.com/office/drawing/2014/main" id="{86D463B9-720D-4E1B-AD08-AE2E3A8D0B14}"/>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artisticLineDrawing/>
                    </a14:imgEffect>
                  </a14:imgLayer>
                </a14:imgProps>
              </a:ext>
              <a:ext uri="{28A0092B-C50C-407E-A947-70E740481C1C}">
                <a14:useLocalDpi xmlns:a14="http://schemas.microsoft.com/office/drawing/2010/main" val="0"/>
              </a:ext>
            </a:extLst>
          </a:blip>
          <a:srcRect t="12013" r="54517" b="2397"/>
          <a:stretch/>
        </p:blipFill>
        <p:spPr>
          <a:xfrm>
            <a:off x="0" y="3779768"/>
            <a:ext cx="2729076" cy="3056884"/>
          </a:xfrm>
          <a:prstGeom prst="rect">
            <a:avLst/>
          </a:prstGeom>
        </p:spPr>
      </p:pic>
      <p:graphicFrame>
        <p:nvGraphicFramePr>
          <p:cNvPr id="4" name="表格 3">
            <a:extLst>
              <a:ext uri="{FF2B5EF4-FFF2-40B4-BE49-F238E27FC236}">
                <a16:creationId xmlns:a16="http://schemas.microsoft.com/office/drawing/2014/main" id="{B7C01D4B-F08F-435D-AAD5-7CD56AEBB2EB}"/>
              </a:ext>
            </a:extLst>
          </p:cNvPr>
          <p:cNvGraphicFramePr>
            <a:graphicFrameLocks noGrp="1"/>
          </p:cNvGraphicFramePr>
          <p:nvPr>
            <p:custDataLst>
              <p:tags r:id="rId1"/>
            </p:custDataLst>
            <p:extLst>
              <p:ext uri="{D42A27DB-BD31-4B8C-83A1-F6EECF244321}">
                <p14:modId xmlns:p14="http://schemas.microsoft.com/office/powerpoint/2010/main" val="2343481875"/>
              </p:ext>
            </p:extLst>
          </p:nvPr>
        </p:nvGraphicFramePr>
        <p:xfrm>
          <a:off x="2042809" y="4521724"/>
          <a:ext cx="9439426" cy="2108719"/>
        </p:xfrm>
        <a:graphic>
          <a:graphicData uri="http://schemas.openxmlformats.org/drawingml/2006/table">
            <a:tbl>
              <a:tblPr firstRow="1" firstCol="1" bandRow="1">
                <a:tableStyleId>{5C22544A-7EE6-4342-B048-85BDC9FD1C3A}</a:tableStyleId>
              </a:tblPr>
              <a:tblGrid>
                <a:gridCol w="1405687">
                  <a:extLst>
                    <a:ext uri="{9D8B030D-6E8A-4147-A177-3AD203B41FA5}">
                      <a16:colId xmlns:a16="http://schemas.microsoft.com/office/drawing/2014/main" val="20000"/>
                    </a:ext>
                  </a:extLst>
                </a:gridCol>
                <a:gridCol w="1504771">
                  <a:extLst>
                    <a:ext uri="{9D8B030D-6E8A-4147-A177-3AD203B41FA5}">
                      <a16:colId xmlns:a16="http://schemas.microsoft.com/office/drawing/2014/main" val="20001"/>
                    </a:ext>
                  </a:extLst>
                </a:gridCol>
                <a:gridCol w="1707970">
                  <a:extLst>
                    <a:ext uri="{9D8B030D-6E8A-4147-A177-3AD203B41FA5}">
                      <a16:colId xmlns:a16="http://schemas.microsoft.com/office/drawing/2014/main" val="20002"/>
                    </a:ext>
                  </a:extLst>
                </a:gridCol>
                <a:gridCol w="1606370">
                  <a:extLst>
                    <a:ext uri="{9D8B030D-6E8A-4147-A177-3AD203B41FA5}">
                      <a16:colId xmlns:a16="http://schemas.microsoft.com/office/drawing/2014/main" val="20003"/>
                    </a:ext>
                  </a:extLst>
                </a:gridCol>
                <a:gridCol w="1607314">
                  <a:extLst>
                    <a:ext uri="{9D8B030D-6E8A-4147-A177-3AD203B41FA5}">
                      <a16:colId xmlns:a16="http://schemas.microsoft.com/office/drawing/2014/main" val="20004"/>
                    </a:ext>
                  </a:extLst>
                </a:gridCol>
                <a:gridCol w="1607314">
                  <a:extLst>
                    <a:ext uri="{9D8B030D-6E8A-4147-A177-3AD203B41FA5}">
                      <a16:colId xmlns:a16="http://schemas.microsoft.com/office/drawing/2014/main" val="20005"/>
                    </a:ext>
                  </a:extLst>
                </a:gridCol>
              </a:tblGrid>
              <a:tr h="645679">
                <a:tc>
                  <a:txBody>
                    <a:bodyPr/>
                    <a:lstStyle/>
                    <a:p>
                      <a:pPr indent="177800" algn="just">
                        <a:spcAft>
                          <a:spcPts val="0"/>
                        </a:spcAft>
                      </a:pPr>
                      <a:r>
                        <a:rPr lang="zh-CN" sz="2400" kern="100" dirty="0">
                          <a:effectLst/>
                        </a:rPr>
                        <a:t>辩手</a:t>
                      </a:r>
                      <a:endParaRPr lang="zh-CN" sz="240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zh-CN" sz="2400" kern="100" dirty="0">
                          <a:effectLst/>
                        </a:rPr>
                        <a:t>一辩</a:t>
                      </a:r>
                      <a:endParaRPr lang="zh-CN" sz="240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zh-CN" sz="2400" kern="100" dirty="0">
                          <a:effectLst/>
                        </a:rPr>
                        <a:t>二辩</a:t>
                      </a:r>
                      <a:endParaRPr lang="zh-CN" sz="240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zh-CN" sz="2400" kern="100" dirty="0">
                          <a:effectLst/>
                        </a:rPr>
                        <a:t>三辩</a:t>
                      </a:r>
                      <a:endParaRPr lang="zh-CN" sz="240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zh-CN" sz="2400" kern="100">
                          <a:effectLst/>
                        </a:rPr>
                        <a:t>四辩</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zh-CN" sz="2400" kern="100" dirty="0">
                          <a:effectLst/>
                        </a:rPr>
                        <a:t>五辩</a:t>
                      </a:r>
                      <a:endParaRPr lang="zh-CN" sz="2400" kern="100" dirty="0">
                        <a:effectLst/>
                        <a:latin typeface="Calibri" panose="020F0502020204030204"/>
                        <a:ea typeface="宋体" panose="02010600030101010101" pitchFamily="2" charset="-122"/>
                        <a:cs typeface="Times New Roman" panose="02020603050405020304"/>
                      </a:endParaRPr>
                    </a:p>
                  </a:txBody>
                  <a:tcPr marL="68580" marR="68580" marT="0" marB="0"/>
                </a:tc>
                <a:extLst>
                  <a:ext uri="{0D108BD9-81ED-4DB2-BD59-A6C34878D82A}">
                    <a16:rowId xmlns:a16="http://schemas.microsoft.com/office/drawing/2014/main" val="10000"/>
                  </a:ext>
                </a:extLst>
              </a:tr>
              <a:tr h="710423">
                <a:tc>
                  <a:txBody>
                    <a:bodyPr/>
                    <a:lstStyle/>
                    <a:p>
                      <a:pPr algn="just">
                        <a:spcAft>
                          <a:spcPts val="0"/>
                        </a:spcAft>
                      </a:pPr>
                      <a:r>
                        <a:rPr lang="zh-CN" sz="2400" kern="100" dirty="0">
                          <a:effectLst/>
                        </a:rPr>
                        <a:t>正方</a:t>
                      </a:r>
                      <a:r>
                        <a:rPr lang="zh-CN" altLang="en-US" sz="2400" kern="100" dirty="0">
                          <a:effectLst/>
                        </a:rPr>
                        <a:t>（第二组）</a:t>
                      </a:r>
                      <a:endParaRPr lang="zh-CN" sz="240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zh-CN" altLang="en-US" sz="2400" kern="100" dirty="0">
                          <a:effectLst/>
                        </a:rPr>
                        <a:t>李俊浩</a:t>
                      </a:r>
                      <a:endParaRPr lang="en-US" sz="2400" kern="100" dirty="0">
                        <a:effectLst/>
                      </a:endParaRPr>
                    </a:p>
                  </a:txBody>
                  <a:tcPr marL="68580" marR="68580" marT="0" marB="0"/>
                </a:tc>
                <a:tc>
                  <a:txBody>
                    <a:bodyPr/>
                    <a:lstStyle/>
                    <a:p>
                      <a:pPr algn="just">
                        <a:spcAft>
                          <a:spcPts val="0"/>
                        </a:spcAft>
                      </a:pPr>
                      <a:r>
                        <a:rPr lang="en-US" sz="2400" kern="100" dirty="0">
                          <a:effectLst/>
                        </a:rPr>
                        <a:t> </a:t>
                      </a:r>
                      <a:r>
                        <a:rPr lang="zh-CN" altLang="en-US" sz="2400" kern="100" dirty="0">
                          <a:effectLst/>
                        </a:rPr>
                        <a:t>梁欣宇</a:t>
                      </a:r>
                      <a:endParaRPr lang="zh-CN" altLang="en-US" sz="240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en-US" sz="2400" kern="100" dirty="0">
                          <a:effectLst/>
                        </a:rPr>
                        <a:t> </a:t>
                      </a:r>
                      <a:r>
                        <a:rPr lang="zh-CN" altLang="en-US" sz="2400" kern="100" dirty="0">
                          <a:effectLst/>
                        </a:rPr>
                        <a:t>刘鹏</a:t>
                      </a:r>
                    </a:p>
                  </a:txBody>
                  <a:tcPr marL="68580" marR="68580" marT="0" marB="0"/>
                </a:tc>
                <a:tc>
                  <a:txBody>
                    <a:bodyPr/>
                    <a:lstStyle/>
                    <a:p>
                      <a:pPr algn="just">
                        <a:spcAft>
                          <a:spcPts val="0"/>
                        </a:spcAft>
                      </a:pPr>
                      <a:r>
                        <a:rPr lang="zh-CN" altLang="en-US" sz="2400" kern="100" dirty="0">
                          <a:effectLst/>
                        </a:rPr>
                        <a:t>向桥钞</a:t>
                      </a:r>
                      <a:endParaRPr sz="2400" kern="100" dirty="0">
                        <a:effectLst/>
                      </a:endParaRPr>
                    </a:p>
                  </a:txBody>
                  <a:tcPr marL="68580" marR="68580" marT="0" marB="0"/>
                </a:tc>
                <a:tc>
                  <a:txBody>
                    <a:bodyPr/>
                    <a:lstStyle/>
                    <a:p>
                      <a:pPr algn="just">
                        <a:spcAft>
                          <a:spcPts val="0"/>
                        </a:spcAft>
                      </a:pPr>
                      <a:r>
                        <a:rPr lang="en-US" sz="2400" kern="100" dirty="0">
                          <a:effectLst/>
                        </a:rPr>
                        <a:t> </a:t>
                      </a:r>
                      <a:r>
                        <a:rPr lang="zh-CN" altLang="en-US" sz="2400" kern="100" dirty="0">
                          <a:effectLst/>
                        </a:rPr>
                        <a:t>张党</a:t>
                      </a:r>
                    </a:p>
                  </a:txBody>
                  <a:tcPr marL="68580" marR="68580" marT="0" marB="0"/>
                </a:tc>
                <a:extLst>
                  <a:ext uri="{0D108BD9-81ED-4DB2-BD59-A6C34878D82A}">
                    <a16:rowId xmlns:a16="http://schemas.microsoft.com/office/drawing/2014/main" val="10001"/>
                  </a:ext>
                </a:extLst>
              </a:tr>
              <a:tr h="637577">
                <a:tc>
                  <a:txBody>
                    <a:bodyPr/>
                    <a:lstStyle/>
                    <a:p>
                      <a:pPr algn="just">
                        <a:spcAft>
                          <a:spcPts val="0"/>
                        </a:spcAft>
                      </a:pPr>
                      <a:r>
                        <a:rPr lang="zh-CN" sz="2400" kern="100" dirty="0">
                          <a:effectLst/>
                        </a:rPr>
                        <a:t>反方（第</a:t>
                      </a:r>
                      <a:r>
                        <a:rPr lang="zh-CN" altLang="en-US" sz="2400" kern="100" dirty="0">
                          <a:effectLst/>
                        </a:rPr>
                        <a:t>四</a:t>
                      </a:r>
                      <a:r>
                        <a:rPr lang="zh-CN" sz="2400" kern="100" dirty="0">
                          <a:effectLst/>
                        </a:rPr>
                        <a:t>组）</a:t>
                      </a:r>
                      <a:endParaRPr lang="zh-CN" sz="240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zh-CN" altLang="en-US" sz="2400" kern="100" dirty="0">
                          <a:effectLst/>
                        </a:rPr>
                        <a:t>惠学成</a:t>
                      </a:r>
                      <a:endParaRPr lang="zh-CN" sz="2400" kern="100" dirty="0">
                        <a:effectLst/>
                      </a:endParaRPr>
                    </a:p>
                  </a:txBody>
                  <a:tcPr marL="68580" marR="68580" marT="0" marB="0"/>
                </a:tc>
                <a:tc>
                  <a:txBody>
                    <a:bodyPr/>
                    <a:lstStyle/>
                    <a:p>
                      <a:pPr algn="just">
                        <a:spcAft>
                          <a:spcPts val="0"/>
                        </a:spcAft>
                      </a:pPr>
                      <a:r>
                        <a:rPr lang="zh-CN" altLang="en-US" sz="2400" kern="100" dirty="0">
                          <a:effectLst/>
                        </a:rPr>
                        <a:t>汤俊杰</a:t>
                      </a:r>
                      <a:endParaRPr lang="zh-CN" sz="2400" kern="100" dirty="0">
                        <a:effectLst/>
                      </a:endParaRPr>
                    </a:p>
                  </a:txBody>
                  <a:tcPr marL="68580" marR="68580" marT="0" marB="0"/>
                </a:tc>
                <a:tc>
                  <a:txBody>
                    <a:bodyPr/>
                    <a:lstStyle/>
                    <a:p>
                      <a:pPr algn="just">
                        <a:spcAft>
                          <a:spcPts val="0"/>
                        </a:spcAft>
                      </a:pPr>
                      <a:r>
                        <a:rPr lang="zh-CN" altLang="en-US" sz="2400" kern="100" dirty="0">
                          <a:effectLst/>
                        </a:rPr>
                        <a:t>李本山</a:t>
                      </a:r>
                      <a:endParaRPr lang="zh-CN" sz="2400" kern="100" dirty="0">
                        <a:effectLst/>
                      </a:endParaRPr>
                    </a:p>
                  </a:txBody>
                  <a:tcPr marL="68580" marR="68580" marT="0" marB="0"/>
                </a:tc>
                <a:tc>
                  <a:txBody>
                    <a:bodyPr/>
                    <a:lstStyle/>
                    <a:p>
                      <a:pPr algn="just">
                        <a:spcAft>
                          <a:spcPts val="0"/>
                        </a:spcAft>
                      </a:pPr>
                      <a:r>
                        <a:rPr lang="zh-CN" altLang="en-US" sz="2400" kern="100" dirty="0">
                          <a:effectLst/>
                        </a:rPr>
                        <a:t>叶霖芳</a:t>
                      </a:r>
                      <a:endParaRPr lang="zh-CN" sz="2400" kern="100" dirty="0">
                        <a:effectLst/>
                      </a:endParaRPr>
                    </a:p>
                  </a:txBody>
                  <a:tcPr marL="68580" marR="68580" marT="0" marB="0"/>
                </a:tc>
                <a:tc>
                  <a:txBody>
                    <a:bodyPr/>
                    <a:lstStyle/>
                    <a:p>
                      <a:pPr algn="just">
                        <a:spcAft>
                          <a:spcPts val="0"/>
                        </a:spcAft>
                      </a:pPr>
                      <a:r>
                        <a:rPr lang="zh-CN" altLang="en-US" sz="2400" kern="100" dirty="0">
                          <a:effectLst/>
                        </a:rPr>
                        <a:t>符登卓</a:t>
                      </a:r>
                      <a:endParaRPr lang="zh-CN" sz="2400" kern="100" dirty="0">
                        <a:effectLst/>
                      </a:endParaRPr>
                    </a:p>
                  </a:txBody>
                  <a:tcPr marL="68580" marR="68580"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79614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1"/>
                                        </p:tgtEl>
                                        <p:attrNameLst>
                                          <p:attrName>ppt_y</p:attrName>
                                        </p:attrNameLst>
                                      </p:cBhvr>
                                      <p:tavLst>
                                        <p:tav tm="0">
                                          <p:val>
                                            <p:strVal val="#ppt_y"/>
                                          </p:val>
                                        </p:tav>
                                        <p:tav tm="100000">
                                          <p:val>
                                            <p:strVal val="#ppt_y"/>
                                          </p:val>
                                        </p:tav>
                                      </p:tavLst>
                                    </p:anim>
                                    <p:anim calcmode="lin" valueType="num">
                                      <p:cBhvr>
                                        <p:cTn id="9"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1"/>
                                        </p:tgtEl>
                                      </p:cBhvr>
                                    </p:animEffect>
                                  </p:childTnLst>
                                </p:cTn>
                              </p:par>
                              <p:par>
                                <p:cTn id="12" presetID="10" presetClass="entr" presetSubtype="0" fill="hold" nodeType="withEffect">
                                  <p:stCondLst>
                                    <p:cond delay="4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11" name="矩形 10"/>
          <p:cNvSpPr/>
          <p:nvPr/>
        </p:nvSpPr>
        <p:spPr>
          <a:xfrm>
            <a:off x="3524837" y="369240"/>
            <a:ext cx="5142325" cy="830997"/>
          </a:xfrm>
          <a:prstGeom prst="rect">
            <a:avLst/>
          </a:prstGeom>
        </p:spPr>
        <p:txBody>
          <a:bodyPr wrap="square">
            <a:spAutoFit/>
          </a:bodyPr>
          <a:lstStyle/>
          <a:p>
            <a:pPr algn="ctr">
              <a:defRPr/>
            </a:pPr>
            <a:r>
              <a:rPr lang="zh-CN" altLang="en-US" sz="4800" b="1" dirty="0">
                <a:solidFill>
                  <a:srgbClr val="D11813"/>
                </a:solidFill>
                <a:latin typeface="微软雅黑" panose="020B0503020204020204" pitchFamily="34" charset="-122"/>
                <a:ea typeface="微软雅黑" panose="020B0503020204020204" pitchFamily="34" charset="-122"/>
              </a:rPr>
              <a:t>对于辩题一的问题</a:t>
            </a:r>
          </a:p>
        </p:txBody>
      </p:sp>
      <p:pic>
        <p:nvPicPr>
          <p:cNvPr id="4" name="图片 3">
            <a:extLst>
              <a:ext uri="{FF2B5EF4-FFF2-40B4-BE49-F238E27FC236}">
                <a16:creationId xmlns:a16="http://schemas.microsoft.com/office/drawing/2014/main" id="{E92BE158-BF41-45CF-B218-9BC404EB7414}"/>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artisticLineDrawing/>
                    </a14:imgEffect>
                  </a14:imgLayer>
                </a14:imgProps>
              </a:ext>
              <a:ext uri="{28A0092B-C50C-407E-A947-70E740481C1C}">
                <a14:useLocalDpi xmlns:a14="http://schemas.microsoft.com/office/drawing/2010/main" val="0"/>
              </a:ext>
            </a:extLst>
          </a:blip>
          <a:srcRect t="12013" r="54517" b="2397"/>
          <a:stretch/>
        </p:blipFill>
        <p:spPr>
          <a:xfrm>
            <a:off x="0" y="3779768"/>
            <a:ext cx="2729076" cy="3056884"/>
          </a:xfrm>
          <a:prstGeom prst="rect">
            <a:avLst/>
          </a:prstGeom>
        </p:spPr>
      </p:pic>
      <p:sp>
        <p:nvSpPr>
          <p:cNvPr id="2" name="矩形 1">
            <a:extLst>
              <a:ext uri="{FF2B5EF4-FFF2-40B4-BE49-F238E27FC236}">
                <a16:creationId xmlns:a16="http://schemas.microsoft.com/office/drawing/2014/main" id="{5AC93F1D-88EC-4D67-827E-87B81E484737}"/>
              </a:ext>
            </a:extLst>
          </p:cNvPr>
          <p:cNvSpPr/>
          <p:nvPr/>
        </p:nvSpPr>
        <p:spPr>
          <a:xfrm>
            <a:off x="184826" y="1966901"/>
            <a:ext cx="10742579" cy="2554545"/>
          </a:xfrm>
          <a:prstGeom prst="rect">
            <a:avLst/>
          </a:prstGeom>
        </p:spPr>
        <p:txBody>
          <a:bodyPr wrap="square">
            <a:spAutoFit/>
          </a:bodyPr>
          <a:lstStyle/>
          <a:p>
            <a:pPr algn="just">
              <a:spcAft>
                <a:spcPts val="0"/>
              </a:spcAft>
            </a:pPr>
            <a:r>
              <a:rPr lang="zh-CN" altLang="en-US" sz="4000" kern="100" dirty="0">
                <a:latin typeface="Calibri" panose="020F0502020204030204" pitchFamily="34" charset="0"/>
                <a:cs typeface="Times New Roman" panose="02020603050405020304" pitchFamily="18" charset="0"/>
              </a:rPr>
              <a:t>问题</a:t>
            </a:r>
            <a:r>
              <a:rPr lang="en-US" altLang="zh-CN" sz="4000" kern="100" dirty="0">
                <a:latin typeface="Calibri" panose="020F0502020204030204" pitchFamily="34" charset="0"/>
                <a:cs typeface="Times New Roman" panose="02020603050405020304" pitchFamily="18" charset="0"/>
              </a:rPr>
              <a:t>1.</a:t>
            </a:r>
            <a:r>
              <a:rPr lang="zh-CN" altLang="en-US" sz="4000" kern="100" dirty="0">
                <a:latin typeface="Calibri" panose="020F0502020204030204" pitchFamily="34" charset="0"/>
                <a:cs typeface="Times New Roman" panose="02020603050405020304" pitchFamily="18" charset="0"/>
              </a:rPr>
              <a:t>朝鲜战争后，我国面临许多的损失和负担。请以经济方面为例，谈谈朝鲜战争结束后，中国面临的经济问题和解决的方法。</a:t>
            </a:r>
            <a:endParaRPr lang="en-US" altLang="zh-CN" sz="4000" kern="100" dirty="0">
              <a:latin typeface="Calibri" panose="020F0502020204030204" pitchFamily="34" charset="0"/>
              <a:cs typeface="Times New Roman" panose="02020603050405020304" pitchFamily="18" charset="0"/>
            </a:endParaRPr>
          </a:p>
          <a:p>
            <a:pPr algn="just">
              <a:spcAft>
                <a:spcPts val="0"/>
              </a:spcAft>
            </a:pPr>
            <a:r>
              <a:rPr lang="zh-CN" altLang="en-US" sz="4000" kern="100" dirty="0">
                <a:latin typeface="Calibri" panose="020F0502020204030204" pitchFamily="34" charset="0"/>
                <a:cs typeface="Times New Roman" panose="02020603050405020304" pitchFamily="18" charset="0"/>
              </a:rPr>
              <a:t>问题</a:t>
            </a:r>
            <a:r>
              <a:rPr lang="en-US" altLang="zh-CN" sz="4000" kern="100" dirty="0">
                <a:latin typeface="Calibri" panose="020F0502020204030204" pitchFamily="34" charset="0"/>
                <a:cs typeface="Times New Roman" panose="02020603050405020304" pitchFamily="18" charset="0"/>
              </a:rPr>
              <a:t>2.</a:t>
            </a:r>
            <a:r>
              <a:rPr lang="zh-CN" altLang="en-US" sz="4000" kern="100" dirty="0">
                <a:latin typeface="Calibri" panose="020F0502020204030204" pitchFamily="34" charset="0"/>
                <a:cs typeface="Times New Roman" panose="02020603050405020304" pitchFamily="18" charset="0"/>
              </a:rPr>
              <a:t>请简要概述抗美援朝战争中的主要战役</a:t>
            </a:r>
            <a:r>
              <a:rPr lang="zh-CN" altLang="en-US" sz="2800" kern="100" dirty="0">
                <a:latin typeface="Calibri" panose="020F0502020204030204" pitchFamily="34" charset="0"/>
                <a:cs typeface="Times New Roman" panose="02020603050405020304" pitchFamily="18" charset="0"/>
              </a:rPr>
              <a:t>。</a:t>
            </a:r>
            <a:endParaRPr lang="zh-CN" altLang="zh-CN" sz="2800"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41375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1"/>
                                        </p:tgtEl>
                                        <p:attrNameLst>
                                          <p:attrName>ppt_y</p:attrName>
                                        </p:attrNameLst>
                                      </p:cBhvr>
                                      <p:tavLst>
                                        <p:tav tm="0">
                                          <p:val>
                                            <p:strVal val="#ppt_y"/>
                                          </p:val>
                                        </p:tav>
                                        <p:tav tm="100000">
                                          <p:val>
                                            <p:strVal val="#ppt_y"/>
                                          </p:val>
                                        </p:tav>
                                      </p:tavLst>
                                    </p:anim>
                                    <p:anim calcmode="lin" valueType="num">
                                      <p:cBhvr>
                                        <p:cTn id="9"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1"/>
                                        </p:tgtEl>
                                      </p:cBhvr>
                                    </p:animEffect>
                                  </p:childTnLst>
                                </p:cTn>
                              </p:par>
                              <p:par>
                                <p:cTn id="12" presetID="10" presetClass="entr" presetSubtype="0" fill="hold" nodeType="withEffect">
                                  <p:stCondLst>
                                    <p:cond delay="4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11" name="矩形 10"/>
          <p:cNvSpPr/>
          <p:nvPr/>
        </p:nvSpPr>
        <p:spPr>
          <a:xfrm>
            <a:off x="4567283" y="340959"/>
            <a:ext cx="2698041" cy="830997"/>
          </a:xfrm>
          <a:prstGeom prst="rect">
            <a:avLst/>
          </a:prstGeom>
        </p:spPr>
        <p:txBody>
          <a:bodyPr wrap="square">
            <a:spAutoFit/>
          </a:bodyPr>
          <a:lstStyle/>
          <a:p>
            <a:pPr algn="ctr">
              <a:defRPr/>
            </a:pPr>
            <a:r>
              <a:rPr lang="zh-CN" altLang="en-US" sz="4800" b="1" dirty="0">
                <a:solidFill>
                  <a:srgbClr val="D11813"/>
                </a:solidFill>
                <a:latin typeface="微软雅黑" panose="020B0503020204020204" pitchFamily="34" charset="-122"/>
                <a:ea typeface="微软雅黑" panose="020B0503020204020204" pitchFamily="34" charset="-122"/>
              </a:rPr>
              <a:t>辩题二</a:t>
            </a:r>
          </a:p>
        </p:txBody>
      </p:sp>
      <p:sp>
        <p:nvSpPr>
          <p:cNvPr id="2" name="矩形 1">
            <a:extLst>
              <a:ext uri="{FF2B5EF4-FFF2-40B4-BE49-F238E27FC236}">
                <a16:creationId xmlns:a16="http://schemas.microsoft.com/office/drawing/2014/main" id="{2F8E3F87-AEBA-42DE-AC15-8253531A18FC}"/>
              </a:ext>
            </a:extLst>
          </p:cNvPr>
          <p:cNvSpPr/>
          <p:nvPr/>
        </p:nvSpPr>
        <p:spPr>
          <a:xfrm>
            <a:off x="1496290" y="1184564"/>
            <a:ext cx="9958647" cy="3046988"/>
          </a:xfrm>
          <a:prstGeom prst="rect">
            <a:avLst/>
          </a:prstGeom>
        </p:spPr>
        <p:txBody>
          <a:bodyPr wrap="square">
            <a:spAutoFit/>
          </a:bodyPr>
          <a:lstStyle/>
          <a:p>
            <a:r>
              <a:rPr lang="en-US" altLang="zh-CN" sz="2400" dirty="0">
                <a:latin typeface="+mj-ea"/>
                <a:ea typeface="+mj-ea"/>
              </a:rPr>
              <a:t>1950</a:t>
            </a:r>
            <a:r>
              <a:rPr lang="zh-CN" altLang="en-US" sz="2400" dirty="0">
                <a:latin typeface="+mj-ea"/>
                <a:ea typeface="+mj-ea"/>
              </a:rPr>
              <a:t>年</a:t>
            </a:r>
            <a:r>
              <a:rPr lang="en-US" altLang="zh-CN" sz="2400" dirty="0">
                <a:latin typeface="+mj-ea"/>
                <a:ea typeface="+mj-ea"/>
              </a:rPr>
              <a:t>10</a:t>
            </a:r>
            <a:r>
              <a:rPr lang="zh-CN" altLang="en-US" sz="2400" dirty="0">
                <a:latin typeface="+mj-ea"/>
                <a:ea typeface="+mj-ea"/>
              </a:rPr>
              <a:t>月</a:t>
            </a:r>
            <a:r>
              <a:rPr lang="en-US" altLang="zh-CN" sz="2400" dirty="0">
                <a:latin typeface="+mj-ea"/>
                <a:ea typeface="+mj-ea"/>
              </a:rPr>
              <a:t>8</a:t>
            </a:r>
            <a:r>
              <a:rPr lang="zh-CN" altLang="en-US" sz="2400" dirty="0">
                <a:latin typeface="+mj-ea"/>
                <a:ea typeface="+mj-ea"/>
              </a:rPr>
              <a:t>日，朝鲜政府请求中国出兵援助，随后中国应朝鲜请求，做出“抗美援朝，保家卫国”的决策，迅速组成中国人民志愿军，入朝参战，直至</a:t>
            </a:r>
            <a:r>
              <a:rPr lang="en-US" altLang="zh-CN" sz="2400" dirty="0">
                <a:latin typeface="+mj-ea"/>
                <a:ea typeface="+mj-ea"/>
              </a:rPr>
              <a:t>1953</a:t>
            </a:r>
            <a:r>
              <a:rPr lang="zh-CN" altLang="en-US" sz="2400" dirty="0">
                <a:latin typeface="+mj-ea"/>
                <a:ea typeface="+mj-ea"/>
              </a:rPr>
              <a:t>年，</a:t>
            </a:r>
            <a:r>
              <a:rPr lang="en-US" altLang="zh-CN" sz="2400" dirty="0">
                <a:latin typeface="+mj-ea"/>
                <a:ea typeface="+mj-ea"/>
              </a:rPr>
              <a:t>《</a:t>
            </a:r>
            <a:r>
              <a:rPr lang="zh-CN" altLang="en-US" sz="2400" dirty="0">
                <a:latin typeface="+mj-ea"/>
                <a:ea typeface="+mj-ea"/>
              </a:rPr>
              <a:t>朝鲜停战协议</a:t>
            </a:r>
            <a:r>
              <a:rPr lang="en-US" altLang="zh-CN" sz="2400" dirty="0">
                <a:latin typeface="+mj-ea"/>
                <a:ea typeface="+mj-ea"/>
              </a:rPr>
              <a:t>》</a:t>
            </a:r>
            <a:r>
              <a:rPr lang="zh-CN" altLang="en-US" sz="2400" dirty="0">
                <a:latin typeface="+mj-ea"/>
                <a:ea typeface="+mj-ea"/>
              </a:rPr>
              <a:t>的签订，战争方才结束。抗美援朝的胜利是多种因素共同作用的结果。有人说，这场战争的胜利靠的是中国人民志愿军和朝鲜军民的团结一心，同仇敌忾；也有人认为，如果没有苏联的装备援助，这场战争就无法胜利结束。关于抗美援朝的胜利：</a:t>
            </a:r>
            <a:endParaRPr lang="en-US" altLang="zh-CN" sz="2400" dirty="0">
              <a:latin typeface="+mj-ea"/>
              <a:ea typeface="+mj-ea"/>
            </a:endParaRPr>
          </a:p>
          <a:p>
            <a:r>
              <a:rPr lang="zh-CN" altLang="en-US" sz="2400" dirty="0">
                <a:latin typeface="+mj-ea"/>
                <a:ea typeface="+mj-ea"/>
              </a:rPr>
              <a:t>正方：中朝军民的团结一心更为重要</a:t>
            </a:r>
            <a:endParaRPr lang="en-US" altLang="zh-CN" sz="2400" dirty="0">
              <a:latin typeface="+mj-ea"/>
              <a:ea typeface="+mj-ea"/>
            </a:endParaRPr>
          </a:p>
          <a:p>
            <a:r>
              <a:rPr lang="zh-CN" altLang="en-US" sz="2400" dirty="0">
                <a:latin typeface="+mj-ea"/>
                <a:ea typeface="+mj-ea"/>
              </a:rPr>
              <a:t>反方：苏联的援助更为重要</a:t>
            </a:r>
          </a:p>
        </p:txBody>
      </p:sp>
      <p:graphicFrame>
        <p:nvGraphicFramePr>
          <p:cNvPr id="4" name="表格 3">
            <a:extLst>
              <a:ext uri="{FF2B5EF4-FFF2-40B4-BE49-F238E27FC236}">
                <a16:creationId xmlns:a16="http://schemas.microsoft.com/office/drawing/2014/main" id="{5AB6907F-7A71-4025-852B-21EA3E380847}"/>
              </a:ext>
            </a:extLst>
          </p:cNvPr>
          <p:cNvGraphicFramePr>
            <a:graphicFrameLocks noGrp="1"/>
          </p:cNvGraphicFramePr>
          <p:nvPr>
            <p:custDataLst>
              <p:tags r:id="rId1"/>
            </p:custDataLst>
            <p:extLst>
              <p:ext uri="{D42A27DB-BD31-4B8C-83A1-F6EECF244321}">
                <p14:modId xmlns:p14="http://schemas.microsoft.com/office/powerpoint/2010/main" val="78568115"/>
              </p:ext>
            </p:extLst>
          </p:nvPr>
        </p:nvGraphicFramePr>
        <p:xfrm>
          <a:off x="2583310" y="4447266"/>
          <a:ext cx="8871627" cy="2149793"/>
        </p:xfrm>
        <a:graphic>
          <a:graphicData uri="http://schemas.openxmlformats.org/drawingml/2006/table">
            <a:tbl>
              <a:tblPr firstRow="1" firstCol="1" bandRow="1">
                <a:tableStyleId>{5C22544A-7EE6-4342-B048-85BDC9FD1C3A}</a:tableStyleId>
              </a:tblPr>
              <a:tblGrid>
                <a:gridCol w="1478316">
                  <a:extLst>
                    <a:ext uri="{9D8B030D-6E8A-4147-A177-3AD203B41FA5}">
                      <a16:colId xmlns:a16="http://schemas.microsoft.com/office/drawing/2014/main" val="20000"/>
                    </a:ext>
                  </a:extLst>
                </a:gridCol>
                <a:gridCol w="1478316">
                  <a:extLst>
                    <a:ext uri="{9D8B030D-6E8A-4147-A177-3AD203B41FA5}">
                      <a16:colId xmlns:a16="http://schemas.microsoft.com/office/drawing/2014/main" val="20001"/>
                    </a:ext>
                  </a:extLst>
                </a:gridCol>
                <a:gridCol w="1157426">
                  <a:extLst>
                    <a:ext uri="{9D8B030D-6E8A-4147-A177-3AD203B41FA5}">
                      <a16:colId xmlns:a16="http://schemas.microsoft.com/office/drawing/2014/main" val="20002"/>
                    </a:ext>
                  </a:extLst>
                </a:gridCol>
                <a:gridCol w="1799203">
                  <a:extLst>
                    <a:ext uri="{9D8B030D-6E8A-4147-A177-3AD203B41FA5}">
                      <a16:colId xmlns:a16="http://schemas.microsoft.com/office/drawing/2014/main" val="20003"/>
                    </a:ext>
                  </a:extLst>
                </a:gridCol>
                <a:gridCol w="1479183">
                  <a:extLst>
                    <a:ext uri="{9D8B030D-6E8A-4147-A177-3AD203B41FA5}">
                      <a16:colId xmlns:a16="http://schemas.microsoft.com/office/drawing/2014/main" val="20004"/>
                    </a:ext>
                  </a:extLst>
                </a:gridCol>
                <a:gridCol w="1479183">
                  <a:extLst>
                    <a:ext uri="{9D8B030D-6E8A-4147-A177-3AD203B41FA5}">
                      <a16:colId xmlns:a16="http://schemas.microsoft.com/office/drawing/2014/main" val="20005"/>
                    </a:ext>
                  </a:extLst>
                </a:gridCol>
              </a:tblGrid>
              <a:tr h="429959">
                <a:tc>
                  <a:txBody>
                    <a:bodyPr/>
                    <a:lstStyle/>
                    <a:p>
                      <a:pPr indent="177800" algn="just">
                        <a:spcAft>
                          <a:spcPts val="0"/>
                        </a:spcAft>
                      </a:pPr>
                      <a:r>
                        <a:rPr lang="zh-CN" sz="2400" kern="100" dirty="0">
                          <a:effectLst/>
                        </a:rPr>
                        <a:t>辩手</a:t>
                      </a:r>
                      <a:endParaRPr lang="zh-CN" sz="240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zh-CN" sz="2400" kern="100" dirty="0">
                          <a:effectLst/>
                        </a:rPr>
                        <a:t>一辩</a:t>
                      </a:r>
                      <a:endParaRPr lang="zh-CN" sz="240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zh-CN" sz="2400" kern="100">
                          <a:effectLst/>
                        </a:rPr>
                        <a:t>二辩</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zh-CN" sz="2400" kern="100">
                          <a:effectLst/>
                        </a:rPr>
                        <a:t>三辩</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zh-CN" sz="2400" kern="100" dirty="0">
                          <a:effectLst/>
                        </a:rPr>
                        <a:t>四辩</a:t>
                      </a:r>
                      <a:endParaRPr lang="zh-CN" sz="240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zh-CN" sz="2400" kern="100" dirty="0">
                          <a:effectLst/>
                        </a:rPr>
                        <a:t>五辩</a:t>
                      </a:r>
                      <a:endParaRPr lang="zh-CN" sz="2400" kern="100" dirty="0">
                        <a:effectLst/>
                        <a:latin typeface="Calibri" panose="020F0502020204030204"/>
                        <a:ea typeface="宋体" panose="02010600030101010101" pitchFamily="2" charset="-122"/>
                        <a:cs typeface="Times New Roman" panose="02020603050405020304"/>
                      </a:endParaRPr>
                    </a:p>
                  </a:txBody>
                  <a:tcPr marL="68580" marR="68580" marT="0" marB="0"/>
                </a:tc>
                <a:extLst>
                  <a:ext uri="{0D108BD9-81ED-4DB2-BD59-A6C34878D82A}">
                    <a16:rowId xmlns:a16="http://schemas.microsoft.com/office/drawing/2014/main" val="10000"/>
                  </a:ext>
                </a:extLst>
              </a:tr>
              <a:tr h="859917">
                <a:tc>
                  <a:txBody>
                    <a:bodyPr/>
                    <a:lstStyle/>
                    <a:p>
                      <a:pPr algn="just">
                        <a:spcAft>
                          <a:spcPts val="0"/>
                        </a:spcAft>
                      </a:pPr>
                      <a:r>
                        <a:rPr lang="zh-CN" sz="2400" kern="100" dirty="0">
                          <a:effectLst/>
                        </a:rPr>
                        <a:t>正方</a:t>
                      </a:r>
                      <a:r>
                        <a:rPr lang="zh-CN" altLang="en-US" sz="2400" kern="100" dirty="0">
                          <a:effectLst/>
                        </a:rPr>
                        <a:t>（第六组）</a:t>
                      </a:r>
                      <a:endParaRPr lang="zh-CN" sz="240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en-US" sz="2400" kern="100" dirty="0">
                          <a:effectLst/>
                        </a:rPr>
                        <a:t> </a:t>
                      </a:r>
                      <a:r>
                        <a:rPr lang="zh-CN" altLang="en-US" sz="2400" kern="100" dirty="0">
                          <a:effectLst/>
                        </a:rPr>
                        <a:t>饶若晖</a:t>
                      </a:r>
                    </a:p>
                  </a:txBody>
                  <a:tcPr marL="68580" marR="68580" marT="0" marB="0"/>
                </a:tc>
                <a:tc>
                  <a:txBody>
                    <a:bodyPr/>
                    <a:lstStyle/>
                    <a:p>
                      <a:pPr algn="just">
                        <a:spcAft>
                          <a:spcPts val="0"/>
                        </a:spcAft>
                      </a:pPr>
                      <a:r>
                        <a:rPr lang="zh-CN" altLang="en-US" sz="2400" kern="100" dirty="0">
                          <a:effectLst/>
                        </a:rPr>
                        <a:t>陈俊有</a:t>
                      </a:r>
                    </a:p>
                  </a:txBody>
                  <a:tcPr marL="68580" marR="68580" marT="0" marB="0"/>
                </a:tc>
                <a:tc>
                  <a:txBody>
                    <a:bodyPr/>
                    <a:lstStyle/>
                    <a:p>
                      <a:pPr algn="just">
                        <a:spcAft>
                          <a:spcPts val="0"/>
                        </a:spcAft>
                      </a:pPr>
                      <a:r>
                        <a:rPr lang="en-US" sz="2400" kern="100" dirty="0">
                          <a:effectLst/>
                        </a:rPr>
                        <a:t> </a:t>
                      </a:r>
                      <a:r>
                        <a:rPr lang="zh-CN" altLang="en-US" sz="2400" kern="100" dirty="0">
                          <a:effectLst/>
                        </a:rPr>
                        <a:t>裴嘉伟</a:t>
                      </a:r>
                    </a:p>
                  </a:txBody>
                  <a:tcPr marL="68580" marR="68580" marT="0" marB="0"/>
                </a:tc>
                <a:tc>
                  <a:txBody>
                    <a:bodyPr/>
                    <a:lstStyle/>
                    <a:p>
                      <a:pPr algn="just">
                        <a:spcAft>
                          <a:spcPts val="0"/>
                        </a:spcAft>
                      </a:pPr>
                      <a:r>
                        <a:rPr lang="en-US" sz="2400" kern="100" dirty="0">
                          <a:effectLst/>
                        </a:rPr>
                        <a:t> </a:t>
                      </a:r>
                      <a:r>
                        <a:rPr lang="zh-CN" altLang="en-US" sz="2400" kern="100" dirty="0">
                          <a:effectLst/>
                        </a:rPr>
                        <a:t>何思宇</a:t>
                      </a:r>
                    </a:p>
                  </a:txBody>
                  <a:tcPr marL="68580" marR="68580" marT="0" marB="0"/>
                </a:tc>
                <a:tc>
                  <a:txBody>
                    <a:bodyPr/>
                    <a:lstStyle/>
                    <a:p>
                      <a:pPr algn="just">
                        <a:spcAft>
                          <a:spcPts val="0"/>
                        </a:spcAft>
                      </a:pPr>
                      <a:r>
                        <a:rPr lang="en-US" sz="2400" kern="100" dirty="0">
                          <a:effectLst/>
                        </a:rPr>
                        <a:t> </a:t>
                      </a:r>
                      <a:r>
                        <a:rPr lang="zh-CN" altLang="en-US" sz="2400" kern="100" dirty="0">
                          <a:effectLst/>
                        </a:rPr>
                        <a:t>张健铭</a:t>
                      </a:r>
                    </a:p>
                  </a:txBody>
                  <a:tcPr marL="68580" marR="68580" marT="0" marB="0"/>
                </a:tc>
                <a:extLst>
                  <a:ext uri="{0D108BD9-81ED-4DB2-BD59-A6C34878D82A}">
                    <a16:rowId xmlns:a16="http://schemas.microsoft.com/office/drawing/2014/main" val="10001"/>
                  </a:ext>
                </a:extLst>
              </a:tr>
              <a:tr h="859917">
                <a:tc>
                  <a:txBody>
                    <a:bodyPr/>
                    <a:lstStyle/>
                    <a:p>
                      <a:pPr algn="just">
                        <a:spcAft>
                          <a:spcPts val="0"/>
                        </a:spcAft>
                      </a:pPr>
                      <a:r>
                        <a:rPr lang="zh-CN" sz="2400" kern="100">
                          <a:effectLst/>
                        </a:rPr>
                        <a:t>反方（第五组）</a:t>
                      </a:r>
                      <a:endParaRPr lang="zh-CN" sz="240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zh-CN" altLang="en-US" sz="2400" kern="100" dirty="0">
                          <a:effectLst/>
                        </a:rPr>
                        <a:t>廖渊</a:t>
                      </a:r>
                      <a:endParaRPr lang="zh-CN" sz="2400" kern="100" dirty="0">
                        <a:effectLst/>
                      </a:endParaRPr>
                    </a:p>
                  </a:txBody>
                  <a:tcPr marL="68580" marR="68580" marT="0" marB="0"/>
                </a:tc>
                <a:tc>
                  <a:txBody>
                    <a:bodyPr/>
                    <a:lstStyle/>
                    <a:p>
                      <a:pPr algn="just">
                        <a:spcAft>
                          <a:spcPts val="0"/>
                        </a:spcAft>
                      </a:pPr>
                      <a:r>
                        <a:rPr lang="zh-CN" altLang="en-US" sz="2400" kern="100" dirty="0">
                          <a:effectLst/>
                        </a:rPr>
                        <a:t>杨哲伦</a:t>
                      </a:r>
                      <a:endParaRPr lang="zh-CN" sz="2400" kern="100" dirty="0">
                        <a:effectLst/>
                      </a:endParaRPr>
                    </a:p>
                  </a:txBody>
                  <a:tcPr marL="68580" marR="68580" marT="0" marB="0"/>
                </a:tc>
                <a:tc>
                  <a:txBody>
                    <a:bodyPr/>
                    <a:lstStyle/>
                    <a:p>
                      <a:pPr algn="just">
                        <a:spcAft>
                          <a:spcPts val="0"/>
                        </a:spcAft>
                      </a:pPr>
                      <a:r>
                        <a:rPr lang="zh-CN" altLang="en-US" sz="2400" kern="100" dirty="0">
                          <a:effectLst/>
                        </a:rPr>
                        <a:t>吴刘洋</a:t>
                      </a:r>
                      <a:endParaRPr lang="zh-CN" sz="2400" kern="100" dirty="0">
                        <a:effectLst/>
                      </a:endParaRPr>
                    </a:p>
                  </a:txBody>
                  <a:tcPr marL="68580" marR="68580" marT="0" marB="0"/>
                </a:tc>
                <a:tc>
                  <a:txBody>
                    <a:bodyPr/>
                    <a:lstStyle/>
                    <a:p>
                      <a:pPr algn="just">
                        <a:spcAft>
                          <a:spcPts val="0"/>
                        </a:spcAft>
                      </a:pPr>
                      <a:r>
                        <a:rPr lang="zh-CN" altLang="en-US" sz="2400" kern="100" dirty="0">
                          <a:effectLst/>
                        </a:rPr>
                        <a:t>马钟波</a:t>
                      </a:r>
                      <a:endParaRPr lang="zh-CN" sz="2400" kern="100" dirty="0">
                        <a:effectLst/>
                      </a:endParaRPr>
                    </a:p>
                  </a:txBody>
                  <a:tcPr marL="68580" marR="68580" marT="0" marB="0"/>
                </a:tc>
                <a:tc>
                  <a:txBody>
                    <a:bodyPr/>
                    <a:lstStyle/>
                    <a:p>
                      <a:pPr algn="just">
                        <a:spcAft>
                          <a:spcPts val="0"/>
                        </a:spcAft>
                      </a:pPr>
                      <a:r>
                        <a:rPr lang="zh-CN" altLang="en-US" sz="2400" kern="100" dirty="0">
                          <a:effectLst/>
                        </a:rPr>
                        <a:t>陈雨帆</a:t>
                      </a:r>
                      <a:endParaRPr lang="zh-CN" sz="2400" kern="100" dirty="0">
                        <a:effectLst/>
                      </a:endParaRPr>
                    </a:p>
                  </a:txBody>
                  <a:tcPr marL="68580" marR="68580" marT="0" marB="0"/>
                </a:tc>
                <a:extLst>
                  <a:ext uri="{0D108BD9-81ED-4DB2-BD59-A6C34878D82A}">
                    <a16:rowId xmlns:a16="http://schemas.microsoft.com/office/drawing/2014/main" val="10002"/>
                  </a:ext>
                </a:extLst>
              </a:tr>
            </a:tbl>
          </a:graphicData>
        </a:graphic>
      </p:graphicFrame>
      <p:pic>
        <p:nvPicPr>
          <p:cNvPr id="5" name="图片 4">
            <a:extLst>
              <a:ext uri="{FF2B5EF4-FFF2-40B4-BE49-F238E27FC236}">
                <a16:creationId xmlns:a16="http://schemas.microsoft.com/office/drawing/2014/main" id="{1502F445-BEB8-4676-B37E-9A92B1D65124}"/>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artisticLineDrawing/>
                    </a14:imgEffect>
                  </a14:imgLayer>
                </a14:imgProps>
              </a:ext>
              <a:ext uri="{28A0092B-C50C-407E-A947-70E740481C1C}">
                <a14:useLocalDpi xmlns:a14="http://schemas.microsoft.com/office/drawing/2010/main" val="0"/>
              </a:ext>
            </a:extLst>
          </a:blip>
          <a:srcRect t="12013" r="54517" b="2397"/>
          <a:stretch/>
        </p:blipFill>
        <p:spPr>
          <a:xfrm>
            <a:off x="131752" y="3808455"/>
            <a:ext cx="2729076" cy="3056884"/>
          </a:xfrm>
          <a:prstGeom prst="rect">
            <a:avLst/>
          </a:prstGeom>
        </p:spPr>
      </p:pic>
    </p:spTree>
    <p:extLst>
      <p:ext uri="{BB962C8B-B14F-4D97-AF65-F5344CB8AC3E}">
        <p14:creationId xmlns:p14="http://schemas.microsoft.com/office/powerpoint/2010/main" val="252954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1"/>
                                        </p:tgtEl>
                                        <p:attrNameLst>
                                          <p:attrName>ppt_y</p:attrName>
                                        </p:attrNameLst>
                                      </p:cBhvr>
                                      <p:tavLst>
                                        <p:tav tm="0">
                                          <p:val>
                                            <p:strVal val="#ppt_y"/>
                                          </p:val>
                                        </p:tav>
                                        <p:tav tm="100000">
                                          <p:val>
                                            <p:strVal val="#ppt_y"/>
                                          </p:val>
                                        </p:tav>
                                      </p:tavLst>
                                    </p:anim>
                                    <p:anim calcmode="lin" valueType="num">
                                      <p:cBhvr>
                                        <p:cTn id="9"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1"/>
                                        </p:tgtEl>
                                      </p:cBhvr>
                                    </p:animEffect>
                                  </p:childTnLst>
                                </p:cTn>
                              </p:par>
                              <p:par>
                                <p:cTn id="12" presetID="10" presetClass="entr" presetSubtype="0" fill="hold" nodeType="withEffect">
                                  <p:stCondLst>
                                    <p:cond delay="4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51FFC01-B5EC-4F62-9486-D081809ABEFE}"/>
              </a:ext>
            </a:extLst>
          </p:cNvPr>
          <p:cNvSpPr/>
          <p:nvPr/>
        </p:nvSpPr>
        <p:spPr>
          <a:xfrm>
            <a:off x="1652865" y="1843950"/>
            <a:ext cx="8886269" cy="3170099"/>
          </a:xfrm>
          <a:prstGeom prst="rect">
            <a:avLst/>
          </a:prstGeom>
        </p:spPr>
        <p:txBody>
          <a:bodyPr wrap="square">
            <a:spAutoFit/>
          </a:bodyPr>
          <a:lstStyle/>
          <a:p>
            <a:pPr algn="just">
              <a:spcAft>
                <a:spcPts val="0"/>
              </a:spcAft>
            </a:pPr>
            <a:r>
              <a:rPr lang="zh-CN" altLang="en-US" sz="2000" kern="100" dirty="0">
                <a:latin typeface="Calibri" panose="020F0502020204030204" pitchFamily="34" charset="0"/>
                <a:cs typeface="宋体" panose="02010600030101010101" pitchFamily="2" charset="-122"/>
              </a:rPr>
              <a:t>问题</a:t>
            </a:r>
            <a:r>
              <a:rPr lang="zh-CN" altLang="zh-CN" sz="2000" kern="100" dirty="0">
                <a:latin typeface="Calibri" panose="020F0502020204030204" pitchFamily="34" charset="0"/>
                <a:cs typeface="宋体" panose="02010600030101010101" pitchFamily="2" charset="-122"/>
              </a:rPr>
              <a:t>二：</a:t>
            </a:r>
            <a:endParaRPr lang="zh-CN" altLang="zh-CN" sz="2000" kern="100" dirty="0">
              <a:latin typeface="Calibri" panose="020F0502020204030204" pitchFamily="34" charset="0"/>
              <a:cs typeface="Times New Roman" panose="02020603050405020304" pitchFamily="18" charset="0"/>
            </a:endParaRPr>
          </a:p>
          <a:p>
            <a:pPr algn="just">
              <a:spcAft>
                <a:spcPts val="0"/>
              </a:spcAft>
            </a:pPr>
            <a:r>
              <a:rPr lang="en-US" altLang="zh-CN" sz="2000" kern="100" dirty="0">
                <a:latin typeface="宋体" panose="02010600030101010101" pitchFamily="2" charset="-122"/>
                <a:cs typeface="宋体" panose="02010600030101010101" pitchFamily="2" charset="-122"/>
              </a:rPr>
              <a:t>1.</a:t>
            </a:r>
            <a:r>
              <a:rPr lang="zh-CN" altLang="zh-CN" sz="2000" kern="100" dirty="0">
                <a:latin typeface="Calibri" panose="020F0502020204030204" pitchFamily="34" charset="0"/>
                <a:cs typeface="宋体" panose="02010600030101010101" pitchFamily="2" charset="-122"/>
              </a:rPr>
              <a:t>有人说，朝鲜战争中，中国军队虽枪械落后，但气势高涨，中国能够打赢朝鲜战争很大程度上要依靠士气，然而，随着科技的进步，在现代战争中，武器不断升级，并向着无人化的方向发展，这是否意味着士气在现代战争（和平年代的军队建设）中不在重要？为什么？</a:t>
            </a:r>
            <a:br>
              <a:rPr lang="en-US" altLang="zh-CN" sz="2000" kern="100" dirty="0">
                <a:latin typeface="Calibri" panose="020F0502020204030204" pitchFamily="34" charset="0"/>
                <a:cs typeface="宋体" panose="02010600030101010101" pitchFamily="2" charset="-122"/>
              </a:rPr>
            </a:br>
            <a:r>
              <a:rPr lang="en-US" altLang="zh-CN" sz="2000" kern="100" dirty="0">
                <a:latin typeface="Calibri" panose="020F0502020204030204" pitchFamily="34" charset="0"/>
                <a:cs typeface="宋体" panose="02010600030101010101" pitchFamily="2" charset="-122"/>
              </a:rPr>
              <a:t>2.</a:t>
            </a:r>
            <a:r>
              <a:rPr lang="zh-CN" altLang="zh-CN" sz="2000" kern="100" dirty="0">
                <a:latin typeface="Calibri" panose="020F0502020204030204" pitchFamily="34" charset="0"/>
                <a:cs typeface="宋体" panose="02010600030101010101" pitchFamily="2" charset="-122"/>
              </a:rPr>
              <a:t>苏联在联合国进行关于出兵朝鲜的投票中被没有投反对票而志愿军刚入朝，苏联明确表示不进行武装支援，也没有进行足够的政治支持。一二次战役均是在没有苏联武器援助情况下打赢的。打赢了之后苏联才开始进行武器支援，空军支援，政治上支援中国。且空中支援仅限于在朝鲜北部中朝边界。这种帮助是否更多的为了自身利益</a:t>
            </a:r>
            <a:r>
              <a:rPr lang="en-US" altLang="zh-CN" sz="2000" kern="100" dirty="0">
                <a:latin typeface="Calibri" panose="020F0502020204030204" pitchFamily="34" charset="0"/>
                <a:cs typeface="宋体" panose="02010600030101010101" pitchFamily="2" charset="-122"/>
              </a:rPr>
              <a:t>?</a:t>
            </a:r>
            <a:endParaRPr lang="zh-CN" altLang="zh-CN" sz="2000" kern="100" dirty="0">
              <a:latin typeface="Calibri" panose="020F0502020204030204" pitchFamily="34" charset="0"/>
              <a:cs typeface="Times New Roman" panose="02020603050405020304" pitchFamily="18" charset="0"/>
            </a:endParaRPr>
          </a:p>
        </p:txBody>
      </p:sp>
      <p:pic>
        <p:nvPicPr>
          <p:cNvPr id="4" name="图片 3">
            <a:extLst>
              <a:ext uri="{FF2B5EF4-FFF2-40B4-BE49-F238E27FC236}">
                <a16:creationId xmlns:a16="http://schemas.microsoft.com/office/drawing/2014/main" id="{0EEDC260-3F90-4EA3-9FC7-5D8EDFE28FD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artisticLineDrawing/>
                    </a14:imgEffect>
                  </a14:imgLayer>
                </a14:imgProps>
              </a:ext>
              <a:ext uri="{28A0092B-C50C-407E-A947-70E740481C1C}">
                <a14:useLocalDpi xmlns:a14="http://schemas.microsoft.com/office/drawing/2010/main" val="0"/>
              </a:ext>
            </a:extLst>
          </a:blip>
          <a:srcRect t="12013" r="54517" b="2397"/>
          <a:stretch/>
        </p:blipFill>
        <p:spPr>
          <a:xfrm>
            <a:off x="0" y="3779768"/>
            <a:ext cx="2729076" cy="3056884"/>
          </a:xfrm>
          <a:prstGeom prst="rect">
            <a:avLst/>
          </a:prstGeom>
        </p:spPr>
      </p:pic>
      <p:sp>
        <p:nvSpPr>
          <p:cNvPr id="5" name="矩形 4">
            <a:extLst>
              <a:ext uri="{FF2B5EF4-FFF2-40B4-BE49-F238E27FC236}">
                <a16:creationId xmlns:a16="http://schemas.microsoft.com/office/drawing/2014/main" id="{B7A9E0C0-94EB-4519-B80C-6E920D3B6DDA}"/>
              </a:ext>
            </a:extLst>
          </p:cNvPr>
          <p:cNvSpPr/>
          <p:nvPr/>
        </p:nvSpPr>
        <p:spPr>
          <a:xfrm>
            <a:off x="3524836" y="464945"/>
            <a:ext cx="5142325" cy="830997"/>
          </a:xfrm>
          <a:prstGeom prst="rect">
            <a:avLst/>
          </a:prstGeom>
        </p:spPr>
        <p:txBody>
          <a:bodyPr wrap="square">
            <a:spAutoFit/>
          </a:bodyPr>
          <a:lstStyle/>
          <a:p>
            <a:pPr algn="ctr">
              <a:defRPr/>
            </a:pPr>
            <a:r>
              <a:rPr lang="zh-CN" altLang="en-US" sz="4800" b="1" dirty="0">
                <a:solidFill>
                  <a:srgbClr val="D11813"/>
                </a:solidFill>
                <a:latin typeface="微软雅黑" panose="020B0503020204020204" pitchFamily="34" charset="-122"/>
                <a:ea typeface="微软雅黑" panose="020B0503020204020204" pitchFamily="34" charset="-122"/>
              </a:rPr>
              <a:t>对于辩题二的问题</a:t>
            </a:r>
          </a:p>
        </p:txBody>
      </p:sp>
    </p:spTree>
    <p:extLst>
      <p:ext uri="{BB962C8B-B14F-4D97-AF65-F5344CB8AC3E}">
        <p14:creationId xmlns:p14="http://schemas.microsoft.com/office/powerpoint/2010/main" val="57277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1" presetClass="entr" presetSubtype="0" fill="hold" grpId="0" nodeType="withEffect">
                                  <p:stCondLst>
                                    <p:cond delay="0"/>
                                  </p:stCondLst>
                                  <p:iterate type="lt">
                                    <p:tmPct val="10000"/>
                                  </p:iterate>
                                  <p:childTnLst>
                                    <p:set>
                                      <p:cBhvr>
                                        <p:cTn id="9" dur="1" fill="hold">
                                          <p:stCondLst>
                                            <p:cond delay="0"/>
                                          </p:stCondLst>
                                        </p:cTn>
                                        <p:tgtEl>
                                          <p:spTgt spid="5"/>
                                        </p:tgtEl>
                                        <p:attrNameLst>
                                          <p:attrName>style.visibility</p:attrName>
                                        </p:attrNameLst>
                                      </p:cBhvr>
                                      <p:to>
                                        <p:strVal val="visible"/>
                                      </p:to>
                                    </p:set>
                                    <p:anim calcmode="lin" valueType="num">
                                      <p:cBhvr>
                                        <p:cTn id="10"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5"/>
                                        </p:tgtEl>
                                        <p:attrNameLst>
                                          <p:attrName>ppt_y</p:attrName>
                                        </p:attrNameLst>
                                      </p:cBhvr>
                                      <p:tavLst>
                                        <p:tav tm="0">
                                          <p:val>
                                            <p:strVal val="#ppt_y"/>
                                          </p:val>
                                        </p:tav>
                                        <p:tav tm="100000">
                                          <p:val>
                                            <p:strVal val="#ppt_y"/>
                                          </p:val>
                                        </p:tav>
                                      </p:tavLst>
                                    </p:anim>
                                    <p:anim calcmode="lin" valueType="num">
                                      <p:cBhvr>
                                        <p:cTn id="12"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F8E3F87-AEBA-42DE-AC15-8253531A18FC}"/>
              </a:ext>
            </a:extLst>
          </p:cNvPr>
          <p:cNvSpPr/>
          <p:nvPr/>
        </p:nvSpPr>
        <p:spPr>
          <a:xfrm>
            <a:off x="1496290" y="1184564"/>
            <a:ext cx="9958647" cy="2246769"/>
          </a:xfrm>
          <a:prstGeom prst="rect">
            <a:avLst/>
          </a:prstGeom>
        </p:spPr>
        <p:txBody>
          <a:bodyPr wrap="square">
            <a:spAutoFit/>
          </a:bodyPr>
          <a:lstStyle/>
          <a:p>
            <a:r>
              <a:rPr lang="zh-CN" altLang="en-US" sz="2000" dirty="0">
                <a:latin typeface="+mj-ea"/>
                <a:ea typeface="+mj-ea"/>
              </a:rPr>
              <a:t>抗美援朝战争的胜利，打破了美军不可战胜的神话，展现了新中国强大无比的战斗力，极大地提升了新中国的国际威望。然而，中国志愿军抗美援朝的国际主义精神却被西方的一些国家看作是“苏联军事力量的延伸”，中国也被带上了“好战的国家”、“富有侵略性的国家”等不合理的标签，从而被一些国家利用，宣扬“中国威胁论”，对于新中国发展友好的国际关系造成了较大阻碍。</a:t>
            </a:r>
            <a:endParaRPr lang="en-US" altLang="zh-CN" sz="2000" dirty="0">
              <a:latin typeface="+mj-ea"/>
              <a:ea typeface="+mj-ea"/>
            </a:endParaRPr>
          </a:p>
          <a:p>
            <a:r>
              <a:rPr lang="zh-CN" altLang="en-US" sz="2000" dirty="0">
                <a:latin typeface="+mj-ea"/>
                <a:ea typeface="+mj-ea"/>
              </a:rPr>
              <a:t>正方：抗美援朝对于我国的外交发展利大于弊</a:t>
            </a:r>
            <a:endParaRPr lang="en-US" altLang="zh-CN" sz="2000" dirty="0">
              <a:latin typeface="+mj-ea"/>
              <a:ea typeface="+mj-ea"/>
            </a:endParaRPr>
          </a:p>
          <a:p>
            <a:r>
              <a:rPr lang="zh-CN" altLang="en-US" sz="2000" dirty="0">
                <a:latin typeface="+mj-ea"/>
                <a:ea typeface="+mj-ea"/>
              </a:rPr>
              <a:t>反方：抗美援朝对于我国的外交发展弊大于利</a:t>
            </a:r>
          </a:p>
        </p:txBody>
      </p:sp>
      <p:graphicFrame>
        <p:nvGraphicFramePr>
          <p:cNvPr id="4" name="表格 3">
            <a:extLst>
              <a:ext uri="{FF2B5EF4-FFF2-40B4-BE49-F238E27FC236}">
                <a16:creationId xmlns:a16="http://schemas.microsoft.com/office/drawing/2014/main" id="{37A78A76-EEAE-42C3-8EC5-FB00E32D8D5B}"/>
              </a:ext>
            </a:extLst>
          </p:cNvPr>
          <p:cNvGraphicFramePr>
            <a:graphicFrameLocks noGrp="1"/>
          </p:cNvGraphicFramePr>
          <p:nvPr>
            <p:custDataLst>
              <p:tags r:id="rId1"/>
            </p:custDataLst>
            <p:extLst>
              <p:ext uri="{D42A27DB-BD31-4B8C-83A1-F6EECF244321}">
                <p14:modId xmlns:p14="http://schemas.microsoft.com/office/powerpoint/2010/main" val="3744042642"/>
              </p:ext>
            </p:extLst>
          </p:nvPr>
        </p:nvGraphicFramePr>
        <p:xfrm>
          <a:off x="2219535" y="3800082"/>
          <a:ext cx="7752930" cy="2059998"/>
        </p:xfrm>
        <a:graphic>
          <a:graphicData uri="http://schemas.openxmlformats.org/drawingml/2006/table">
            <a:tbl>
              <a:tblPr firstRow="1" firstCol="1" bandRow="1">
                <a:tableStyleId>{5C22544A-7EE6-4342-B048-85BDC9FD1C3A}</a:tableStyleId>
              </a:tblPr>
              <a:tblGrid>
                <a:gridCol w="1291902">
                  <a:extLst>
                    <a:ext uri="{9D8B030D-6E8A-4147-A177-3AD203B41FA5}">
                      <a16:colId xmlns:a16="http://schemas.microsoft.com/office/drawing/2014/main" val="20000"/>
                    </a:ext>
                  </a:extLst>
                </a:gridCol>
                <a:gridCol w="1291902">
                  <a:extLst>
                    <a:ext uri="{9D8B030D-6E8A-4147-A177-3AD203B41FA5}">
                      <a16:colId xmlns:a16="http://schemas.microsoft.com/office/drawing/2014/main" val="20001"/>
                    </a:ext>
                  </a:extLst>
                </a:gridCol>
                <a:gridCol w="1198450">
                  <a:extLst>
                    <a:ext uri="{9D8B030D-6E8A-4147-A177-3AD203B41FA5}">
                      <a16:colId xmlns:a16="http://schemas.microsoft.com/office/drawing/2014/main" val="20002"/>
                    </a:ext>
                  </a:extLst>
                </a:gridCol>
                <a:gridCol w="1385354">
                  <a:extLst>
                    <a:ext uri="{9D8B030D-6E8A-4147-A177-3AD203B41FA5}">
                      <a16:colId xmlns:a16="http://schemas.microsoft.com/office/drawing/2014/main" val="20003"/>
                    </a:ext>
                  </a:extLst>
                </a:gridCol>
                <a:gridCol w="1292661">
                  <a:extLst>
                    <a:ext uri="{9D8B030D-6E8A-4147-A177-3AD203B41FA5}">
                      <a16:colId xmlns:a16="http://schemas.microsoft.com/office/drawing/2014/main" val="20004"/>
                    </a:ext>
                  </a:extLst>
                </a:gridCol>
                <a:gridCol w="1292661">
                  <a:extLst>
                    <a:ext uri="{9D8B030D-6E8A-4147-A177-3AD203B41FA5}">
                      <a16:colId xmlns:a16="http://schemas.microsoft.com/office/drawing/2014/main" val="20005"/>
                    </a:ext>
                  </a:extLst>
                </a:gridCol>
              </a:tblGrid>
              <a:tr h="740410">
                <a:tc>
                  <a:txBody>
                    <a:bodyPr/>
                    <a:lstStyle/>
                    <a:p>
                      <a:pPr indent="177800" algn="just">
                        <a:spcAft>
                          <a:spcPts val="0"/>
                        </a:spcAft>
                      </a:pPr>
                      <a:r>
                        <a:rPr lang="zh-CN" sz="1400" kern="100" dirty="0">
                          <a:effectLst/>
                        </a:rPr>
                        <a:t>辩手</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zh-CN" sz="1400" kern="100">
                          <a:effectLst/>
                        </a:rPr>
                        <a:t>一辩</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zh-CN" sz="1400" kern="100">
                          <a:effectLst/>
                        </a:rPr>
                        <a:t>二辩</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zh-CN" sz="1400" kern="100">
                          <a:effectLst/>
                        </a:rPr>
                        <a:t>三辩</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zh-CN" sz="1400" kern="100">
                          <a:effectLst/>
                        </a:rPr>
                        <a:t>四辩</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zh-CN" sz="1400" kern="100">
                          <a:effectLst/>
                        </a:rPr>
                        <a:t>五辩</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extLst>
                  <a:ext uri="{0D108BD9-81ED-4DB2-BD59-A6C34878D82A}">
                    <a16:rowId xmlns:a16="http://schemas.microsoft.com/office/drawing/2014/main" val="10000"/>
                  </a:ext>
                </a:extLst>
              </a:tr>
              <a:tr h="630024">
                <a:tc>
                  <a:txBody>
                    <a:bodyPr/>
                    <a:lstStyle/>
                    <a:p>
                      <a:pPr algn="just">
                        <a:spcAft>
                          <a:spcPts val="0"/>
                        </a:spcAft>
                      </a:pPr>
                      <a:r>
                        <a:rPr lang="zh-CN" sz="1400" kern="100" dirty="0">
                          <a:effectLst/>
                        </a:rPr>
                        <a:t>正方</a:t>
                      </a:r>
                      <a:r>
                        <a:rPr lang="zh-CN" altLang="en-US" sz="1400" kern="100" dirty="0">
                          <a:effectLst/>
                        </a:rPr>
                        <a:t>（第一组）</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en-US" sz="1400" kern="100" dirty="0">
                          <a:effectLst/>
                        </a:rPr>
                        <a:t> </a:t>
                      </a:r>
                      <a:r>
                        <a:rPr lang="zh-CN" altLang="en-US" sz="1400" kern="100" dirty="0">
                          <a:effectLst/>
                        </a:rPr>
                        <a:t>于江宇</a:t>
                      </a:r>
                      <a:endParaRPr lang="en-US" sz="1400" kern="100" dirty="0">
                        <a:effectLst/>
                      </a:endParaRPr>
                    </a:p>
                  </a:txBody>
                  <a:tcPr marL="68580" marR="68580" marT="0" marB="0"/>
                </a:tc>
                <a:tc>
                  <a:txBody>
                    <a:bodyPr/>
                    <a:lstStyle/>
                    <a:p>
                      <a:pPr algn="just">
                        <a:spcAft>
                          <a:spcPts val="0"/>
                        </a:spcAft>
                      </a:pPr>
                      <a:r>
                        <a:rPr lang="en-US" sz="1400" kern="100" dirty="0">
                          <a:effectLst/>
                        </a:rPr>
                        <a:t> </a:t>
                      </a:r>
                      <a:r>
                        <a:rPr lang="zh-CN" altLang="en-US" sz="1400" kern="100" dirty="0">
                          <a:effectLst/>
                        </a:rPr>
                        <a:t>阳明昊</a:t>
                      </a:r>
                    </a:p>
                  </a:txBody>
                  <a:tcPr marL="68580" marR="68580" marT="0" marB="0"/>
                </a:tc>
                <a:tc>
                  <a:txBody>
                    <a:bodyPr/>
                    <a:lstStyle/>
                    <a:p>
                      <a:pPr algn="just">
                        <a:spcAft>
                          <a:spcPts val="0"/>
                        </a:spcAft>
                      </a:pPr>
                      <a:r>
                        <a:rPr lang="en-US" sz="1400" kern="100" dirty="0">
                          <a:effectLst/>
                        </a:rPr>
                        <a:t> </a:t>
                      </a:r>
                      <a:r>
                        <a:rPr lang="zh-CN" altLang="en-US" sz="1400" kern="100" dirty="0">
                          <a:effectLst/>
                        </a:rPr>
                        <a:t>龚成杰</a:t>
                      </a:r>
                    </a:p>
                  </a:txBody>
                  <a:tcPr marL="68580" marR="68580" marT="0" marB="0"/>
                </a:tc>
                <a:tc>
                  <a:txBody>
                    <a:bodyPr/>
                    <a:lstStyle/>
                    <a:p>
                      <a:pPr algn="just">
                        <a:spcAft>
                          <a:spcPts val="0"/>
                        </a:spcAft>
                      </a:pPr>
                      <a:r>
                        <a:rPr lang="zh-CN" altLang="en-US" sz="1400" kern="100" dirty="0">
                          <a:effectLst/>
                        </a:rPr>
                        <a:t>周星宇</a:t>
                      </a:r>
                      <a:endParaRPr sz="1400" kern="100" dirty="0">
                        <a:effectLst/>
                      </a:endParaRPr>
                    </a:p>
                  </a:txBody>
                  <a:tcPr marL="68580" marR="68580" marT="0" marB="0"/>
                </a:tc>
                <a:tc>
                  <a:txBody>
                    <a:bodyPr/>
                    <a:lstStyle/>
                    <a:p>
                      <a:pPr algn="just">
                        <a:spcAft>
                          <a:spcPts val="0"/>
                        </a:spcAft>
                      </a:pPr>
                      <a:r>
                        <a:rPr lang="en-US" sz="1400" kern="100" dirty="0">
                          <a:effectLst/>
                        </a:rPr>
                        <a:t> </a:t>
                      </a:r>
                      <a:r>
                        <a:rPr lang="zh-CN" altLang="en-US" sz="1400" kern="100" dirty="0">
                          <a:effectLst/>
                        </a:rPr>
                        <a:t>王鑫</a:t>
                      </a:r>
                    </a:p>
                  </a:txBody>
                  <a:tcPr marL="68580" marR="68580" marT="0" marB="0"/>
                </a:tc>
                <a:extLst>
                  <a:ext uri="{0D108BD9-81ED-4DB2-BD59-A6C34878D82A}">
                    <a16:rowId xmlns:a16="http://schemas.microsoft.com/office/drawing/2014/main" val="10001"/>
                  </a:ext>
                </a:extLst>
              </a:tr>
              <a:tr h="689564">
                <a:tc>
                  <a:txBody>
                    <a:bodyPr/>
                    <a:lstStyle/>
                    <a:p>
                      <a:pPr algn="just">
                        <a:spcAft>
                          <a:spcPts val="0"/>
                        </a:spcAft>
                      </a:pPr>
                      <a:r>
                        <a:rPr lang="zh-CN" sz="1400" kern="100" dirty="0">
                          <a:effectLst/>
                        </a:rPr>
                        <a:t>反方（第七组）</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zh-CN" altLang="en-US" sz="1400" kern="100" dirty="0">
                          <a:effectLst/>
                        </a:rPr>
                        <a:t>李茂</a:t>
                      </a:r>
                      <a:endParaRPr lang="zh-CN" sz="1400" kern="100" dirty="0">
                        <a:effectLst/>
                      </a:endParaRPr>
                    </a:p>
                  </a:txBody>
                  <a:tcPr marL="68580" marR="68580" marT="0" marB="0"/>
                </a:tc>
                <a:tc>
                  <a:txBody>
                    <a:bodyPr/>
                    <a:lstStyle/>
                    <a:p>
                      <a:pPr algn="just">
                        <a:spcAft>
                          <a:spcPts val="0"/>
                        </a:spcAft>
                      </a:pPr>
                      <a:r>
                        <a:rPr lang="zh-CN" altLang="en-US" sz="1400" kern="100" dirty="0">
                          <a:effectLst/>
                        </a:rPr>
                        <a:t>宋正森</a:t>
                      </a:r>
                      <a:endParaRPr lang="zh-CN" sz="1400" kern="100" dirty="0">
                        <a:effectLst/>
                      </a:endParaRPr>
                    </a:p>
                  </a:txBody>
                  <a:tcPr marL="68580" marR="68580" marT="0" marB="0"/>
                </a:tc>
                <a:tc>
                  <a:txBody>
                    <a:bodyPr/>
                    <a:lstStyle/>
                    <a:p>
                      <a:pPr algn="just">
                        <a:spcAft>
                          <a:spcPts val="0"/>
                        </a:spcAft>
                      </a:pPr>
                      <a:r>
                        <a:rPr lang="zh-CN" altLang="en-US" sz="1400" kern="100" dirty="0">
                          <a:effectLst/>
                        </a:rPr>
                        <a:t>郑杨</a:t>
                      </a:r>
                      <a:endParaRPr lang="zh-CN" sz="1400" kern="100" dirty="0">
                        <a:effectLst/>
                      </a:endParaRPr>
                    </a:p>
                  </a:txBody>
                  <a:tcPr marL="68580" marR="68580" marT="0" marB="0"/>
                </a:tc>
                <a:tc>
                  <a:txBody>
                    <a:bodyPr/>
                    <a:lstStyle/>
                    <a:p>
                      <a:pPr algn="just">
                        <a:spcAft>
                          <a:spcPts val="0"/>
                        </a:spcAft>
                      </a:pPr>
                      <a:r>
                        <a:rPr lang="zh-CN" altLang="en-US" sz="1400" kern="100" dirty="0">
                          <a:effectLst/>
                        </a:rPr>
                        <a:t>吴美笑</a:t>
                      </a:r>
                      <a:endParaRPr lang="zh-CN" sz="1400" kern="100" dirty="0">
                        <a:effectLst/>
                      </a:endParaRPr>
                    </a:p>
                  </a:txBody>
                  <a:tcPr marL="68580" marR="68580" marT="0" marB="0"/>
                </a:tc>
                <a:tc>
                  <a:txBody>
                    <a:bodyPr/>
                    <a:lstStyle/>
                    <a:p>
                      <a:pPr algn="just">
                        <a:spcAft>
                          <a:spcPts val="0"/>
                        </a:spcAft>
                      </a:pPr>
                      <a:r>
                        <a:rPr lang="zh-CN" altLang="en-US" sz="1400" kern="100" dirty="0">
                          <a:effectLst/>
                        </a:rPr>
                        <a:t>曾仲</a:t>
                      </a:r>
                      <a:endParaRPr lang="zh-CN" sz="1400" kern="100" dirty="0">
                        <a:effectLst/>
                      </a:endParaRPr>
                    </a:p>
                  </a:txBody>
                  <a:tcPr marL="68580" marR="68580" marT="0" marB="0"/>
                </a:tc>
                <a:extLst>
                  <a:ext uri="{0D108BD9-81ED-4DB2-BD59-A6C34878D82A}">
                    <a16:rowId xmlns:a16="http://schemas.microsoft.com/office/drawing/2014/main" val="10002"/>
                  </a:ext>
                </a:extLst>
              </a:tr>
            </a:tbl>
          </a:graphicData>
        </a:graphic>
      </p:graphicFrame>
      <p:pic>
        <p:nvPicPr>
          <p:cNvPr id="5" name="图片 4">
            <a:extLst>
              <a:ext uri="{FF2B5EF4-FFF2-40B4-BE49-F238E27FC236}">
                <a16:creationId xmlns:a16="http://schemas.microsoft.com/office/drawing/2014/main" id="{D5634B27-9D2A-4805-8078-121430A79D08}"/>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artisticLineDrawing/>
                    </a14:imgEffect>
                  </a14:imgLayer>
                </a14:imgProps>
              </a:ext>
              <a:ext uri="{28A0092B-C50C-407E-A947-70E740481C1C}">
                <a14:useLocalDpi xmlns:a14="http://schemas.microsoft.com/office/drawing/2010/main" val="0"/>
              </a:ext>
            </a:extLst>
          </a:blip>
          <a:srcRect t="12013" r="54517" b="2397"/>
          <a:stretch/>
        </p:blipFill>
        <p:spPr>
          <a:xfrm>
            <a:off x="0" y="3779768"/>
            <a:ext cx="2729076" cy="3056884"/>
          </a:xfrm>
          <a:prstGeom prst="rect">
            <a:avLst/>
          </a:prstGeom>
        </p:spPr>
      </p:pic>
      <p:sp>
        <p:nvSpPr>
          <p:cNvPr id="6" name="矩形 5">
            <a:extLst>
              <a:ext uri="{FF2B5EF4-FFF2-40B4-BE49-F238E27FC236}">
                <a16:creationId xmlns:a16="http://schemas.microsoft.com/office/drawing/2014/main" id="{ED231E69-AD22-45CB-B9CD-8BA0027E339F}"/>
              </a:ext>
            </a:extLst>
          </p:cNvPr>
          <p:cNvSpPr/>
          <p:nvPr/>
        </p:nvSpPr>
        <p:spPr>
          <a:xfrm>
            <a:off x="3524837" y="353567"/>
            <a:ext cx="5142325" cy="830997"/>
          </a:xfrm>
          <a:prstGeom prst="rect">
            <a:avLst/>
          </a:prstGeom>
        </p:spPr>
        <p:txBody>
          <a:bodyPr wrap="square">
            <a:spAutoFit/>
          </a:bodyPr>
          <a:lstStyle/>
          <a:p>
            <a:pPr algn="ctr">
              <a:defRPr/>
            </a:pPr>
            <a:r>
              <a:rPr lang="zh-CN" altLang="en-US" sz="4800" b="1" dirty="0">
                <a:solidFill>
                  <a:srgbClr val="D11813"/>
                </a:solidFill>
                <a:latin typeface="微软雅黑" panose="020B0503020204020204" pitchFamily="34" charset="-122"/>
                <a:ea typeface="微软雅黑" panose="020B0503020204020204" pitchFamily="34" charset="-122"/>
              </a:rPr>
              <a:t>辩题三</a:t>
            </a:r>
          </a:p>
        </p:txBody>
      </p:sp>
    </p:spTree>
    <p:extLst>
      <p:ext uri="{BB962C8B-B14F-4D97-AF65-F5344CB8AC3E}">
        <p14:creationId xmlns:p14="http://schemas.microsoft.com/office/powerpoint/2010/main" val="1554120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1" presetClass="entr" presetSubtype="0" fill="hold" grpId="0" nodeType="withEffect">
                                  <p:stCondLst>
                                    <p:cond delay="0"/>
                                  </p:stCondLst>
                                  <p:iterate type="lt">
                                    <p:tmPct val="10000"/>
                                  </p:iterate>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6"/>
                                        </p:tgtEl>
                                        <p:attrNameLst>
                                          <p:attrName>ppt_y</p:attrName>
                                        </p:attrNameLst>
                                      </p:cBhvr>
                                      <p:tavLst>
                                        <p:tav tm="0">
                                          <p:val>
                                            <p:strVal val="#ppt_y"/>
                                          </p:val>
                                        </p:tav>
                                        <p:tav tm="100000">
                                          <p:val>
                                            <p:strVal val="#ppt_y"/>
                                          </p:val>
                                        </p:tav>
                                      </p:tavLst>
                                    </p:anim>
                                    <p:anim calcmode="lin" valueType="num">
                                      <p:cBhvr>
                                        <p:cTn id="12"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C24E0F5-4DCF-45DF-9C71-4FC31D291A21}"/>
              </a:ext>
            </a:extLst>
          </p:cNvPr>
          <p:cNvSpPr/>
          <p:nvPr/>
        </p:nvSpPr>
        <p:spPr>
          <a:xfrm>
            <a:off x="2124837" y="1659285"/>
            <a:ext cx="8574585" cy="3108543"/>
          </a:xfrm>
          <a:prstGeom prst="rect">
            <a:avLst/>
          </a:prstGeom>
        </p:spPr>
        <p:txBody>
          <a:bodyPr wrap="square">
            <a:spAutoFit/>
          </a:bodyPr>
          <a:lstStyle/>
          <a:p>
            <a:pPr algn="just">
              <a:spcAft>
                <a:spcPts val="0"/>
              </a:spcAft>
            </a:pPr>
            <a:r>
              <a:rPr lang="zh-CN" altLang="en-US" sz="2800" kern="100" dirty="0">
                <a:latin typeface="Calibri" panose="020F0502020204030204" pitchFamily="34" charset="0"/>
                <a:cs typeface="宋体" panose="02010600030101010101" pitchFamily="2" charset="-122"/>
              </a:rPr>
              <a:t>问题</a:t>
            </a:r>
            <a:r>
              <a:rPr lang="zh-CN" altLang="zh-CN" sz="2800" kern="100" dirty="0">
                <a:latin typeface="Calibri" panose="020F0502020204030204" pitchFamily="34" charset="0"/>
                <a:cs typeface="宋体" panose="02010600030101010101" pitchFamily="2" charset="-122"/>
              </a:rPr>
              <a:t>三：</a:t>
            </a:r>
            <a:endParaRPr lang="zh-CN" altLang="zh-CN" sz="2800" kern="100" dirty="0">
              <a:latin typeface="Calibri" panose="020F0502020204030204" pitchFamily="34" charset="0"/>
              <a:cs typeface="Times New Roman" panose="02020603050405020304" pitchFamily="18" charset="0"/>
            </a:endParaRPr>
          </a:p>
          <a:p>
            <a:pPr algn="just">
              <a:spcAft>
                <a:spcPts val="0"/>
              </a:spcAft>
            </a:pPr>
            <a:r>
              <a:rPr lang="en-US" altLang="zh-CN" sz="2800" kern="100" dirty="0">
                <a:latin typeface="宋体" panose="02010600030101010101" pitchFamily="2" charset="-122"/>
                <a:cs typeface="宋体" panose="02010600030101010101" pitchFamily="2" charset="-122"/>
              </a:rPr>
              <a:t>1.1950</a:t>
            </a:r>
            <a:r>
              <a:rPr lang="zh-CN" altLang="zh-CN" sz="2800" kern="100" dirty="0">
                <a:latin typeface="Calibri" panose="020F0502020204030204" pitchFamily="34" charset="0"/>
                <a:cs typeface="宋体" panose="02010600030101010101" pitchFamily="2" charset="-122"/>
              </a:rPr>
              <a:t>年春夏，美国的对台政策出现新的变化，由</a:t>
            </a:r>
            <a:r>
              <a:rPr lang="en-US" altLang="zh-CN" sz="2800" kern="100" dirty="0">
                <a:latin typeface="Calibri" panose="020F0502020204030204" pitchFamily="34" charset="0"/>
                <a:cs typeface="宋体" panose="02010600030101010101" pitchFamily="2" charset="-122"/>
              </a:rPr>
              <a:t>“</a:t>
            </a:r>
            <a:r>
              <a:rPr lang="zh-CN" altLang="zh-CN" sz="2800" kern="100" dirty="0">
                <a:latin typeface="Calibri" panose="020F0502020204030204" pitchFamily="34" charset="0"/>
                <a:cs typeface="宋体" panose="02010600030101010101" pitchFamily="2" charset="-122"/>
              </a:rPr>
              <a:t>放弃</a:t>
            </a:r>
            <a:r>
              <a:rPr lang="en-US" altLang="zh-CN" sz="2800" kern="100" dirty="0">
                <a:latin typeface="Calibri" panose="020F0502020204030204" pitchFamily="34" charset="0"/>
                <a:cs typeface="宋体" panose="02010600030101010101" pitchFamily="2" charset="-122"/>
              </a:rPr>
              <a:t>”</a:t>
            </a:r>
            <a:r>
              <a:rPr lang="zh-CN" altLang="zh-CN" sz="2800" kern="100" dirty="0">
                <a:latin typeface="Calibri" panose="020F0502020204030204" pitchFamily="34" charset="0"/>
                <a:cs typeface="宋体" panose="02010600030101010101" pitchFamily="2" charset="-122"/>
              </a:rPr>
              <a:t>台湾转为强调台湾的战略重要性，而抗美援朝分散了我们自身的军事力量，这是否延误</a:t>
            </a:r>
            <a:r>
              <a:rPr lang="zh-CN" altLang="en-US" sz="2800" kern="100" dirty="0">
                <a:latin typeface="Calibri" panose="020F0502020204030204" pitchFamily="34" charset="0"/>
                <a:cs typeface="宋体" panose="02010600030101010101" pitchFamily="2" charset="-122"/>
              </a:rPr>
              <a:t>解放台湾</a:t>
            </a:r>
            <a:r>
              <a:rPr lang="en-US" altLang="zh-CN" sz="2800" kern="100" dirty="0">
                <a:latin typeface="Calibri" panose="020F0502020204030204" pitchFamily="34" charset="0"/>
                <a:cs typeface="宋体" panose="02010600030101010101" pitchFamily="2" charset="-122"/>
              </a:rPr>
              <a:t>?</a:t>
            </a:r>
            <a:br>
              <a:rPr lang="en-US" altLang="zh-CN" sz="2800" kern="100" dirty="0">
                <a:latin typeface="Calibri" panose="020F0502020204030204" pitchFamily="34" charset="0"/>
                <a:cs typeface="宋体" panose="02010600030101010101" pitchFamily="2" charset="-122"/>
              </a:rPr>
            </a:br>
            <a:r>
              <a:rPr lang="en-US" altLang="zh-CN" sz="2800" kern="100" dirty="0">
                <a:latin typeface="Calibri" panose="020F0502020204030204" pitchFamily="34" charset="0"/>
                <a:cs typeface="宋体" panose="02010600030101010101" pitchFamily="2" charset="-122"/>
              </a:rPr>
              <a:t>2.</a:t>
            </a:r>
            <a:r>
              <a:rPr lang="zh-CN" altLang="zh-CN" sz="2800" kern="100" dirty="0">
                <a:latin typeface="Calibri" panose="020F0502020204030204" pitchFamily="34" charset="0"/>
                <a:cs typeface="宋体" panose="02010600030101010101" pitchFamily="2" charset="-122"/>
              </a:rPr>
              <a:t>请问中国是如何通过实际行动撕下</a:t>
            </a:r>
            <a:r>
              <a:rPr lang="en-US" altLang="zh-CN" sz="2800" kern="100" dirty="0">
                <a:latin typeface="Calibri" panose="020F0502020204030204" pitchFamily="34" charset="0"/>
                <a:cs typeface="宋体" panose="02010600030101010101" pitchFamily="2" charset="-122"/>
              </a:rPr>
              <a:t>"</a:t>
            </a:r>
            <a:r>
              <a:rPr lang="zh-CN" altLang="zh-CN" sz="2800" kern="100" dirty="0">
                <a:latin typeface="Calibri" panose="020F0502020204030204" pitchFamily="34" charset="0"/>
                <a:cs typeface="宋体" panose="02010600030101010101" pitchFamily="2" charset="-122"/>
              </a:rPr>
              <a:t>富有侵略性</a:t>
            </a:r>
            <a:r>
              <a:rPr lang="en-US" altLang="zh-CN" sz="2800" kern="100" dirty="0">
                <a:latin typeface="Calibri" panose="020F0502020204030204" pitchFamily="34" charset="0"/>
                <a:cs typeface="宋体" panose="02010600030101010101" pitchFamily="2" charset="-122"/>
              </a:rPr>
              <a:t>"</a:t>
            </a:r>
            <a:r>
              <a:rPr lang="zh-CN" altLang="zh-CN" sz="2800" kern="100" dirty="0">
                <a:latin typeface="Calibri" panose="020F0502020204030204" pitchFamily="34" charset="0"/>
                <a:cs typeface="宋体" panose="02010600030101010101" pitchFamily="2" charset="-122"/>
              </a:rPr>
              <a:t>这一标签的？</a:t>
            </a:r>
            <a:r>
              <a:rPr lang="en-US" altLang="zh-CN" sz="2800" kern="100" dirty="0">
                <a:latin typeface="Calibri" panose="020F0502020204030204" pitchFamily="34" charset="0"/>
                <a:cs typeface="宋体" panose="02010600030101010101" pitchFamily="2" charset="-122"/>
              </a:rPr>
              <a:t> </a:t>
            </a:r>
            <a:endParaRPr lang="zh-CN" altLang="zh-CN" sz="2800" kern="100" dirty="0">
              <a:latin typeface="Calibri" panose="020F0502020204030204" pitchFamily="34" charset="0"/>
              <a:cs typeface="Times New Roman" panose="02020603050405020304" pitchFamily="18" charset="0"/>
            </a:endParaRPr>
          </a:p>
          <a:p>
            <a:pPr algn="just">
              <a:spcAft>
                <a:spcPts val="0"/>
              </a:spcAft>
            </a:pPr>
            <a:r>
              <a:rPr lang="en-US" altLang="zh-CN" sz="2800" kern="100" dirty="0">
                <a:latin typeface="宋体" panose="02010600030101010101" pitchFamily="2" charset="-122"/>
                <a:cs typeface="宋体" panose="02010600030101010101" pitchFamily="2" charset="-122"/>
              </a:rPr>
              <a:t> </a:t>
            </a:r>
            <a:endParaRPr lang="zh-CN" altLang="zh-CN" sz="2800" kern="100" dirty="0">
              <a:latin typeface="Calibri" panose="020F0502020204030204" pitchFamily="34" charset="0"/>
              <a:cs typeface="Times New Roman" panose="02020603050405020304" pitchFamily="18" charset="0"/>
            </a:endParaRPr>
          </a:p>
        </p:txBody>
      </p:sp>
      <p:pic>
        <p:nvPicPr>
          <p:cNvPr id="4" name="图片 3">
            <a:extLst>
              <a:ext uri="{FF2B5EF4-FFF2-40B4-BE49-F238E27FC236}">
                <a16:creationId xmlns:a16="http://schemas.microsoft.com/office/drawing/2014/main" id="{5B9CB8C5-2FD5-44AD-8801-4D24980D626F}"/>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artisticLineDrawing/>
                    </a14:imgEffect>
                  </a14:imgLayer>
                </a14:imgProps>
              </a:ext>
              <a:ext uri="{28A0092B-C50C-407E-A947-70E740481C1C}">
                <a14:useLocalDpi xmlns:a14="http://schemas.microsoft.com/office/drawing/2010/main" val="0"/>
              </a:ext>
            </a:extLst>
          </a:blip>
          <a:srcRect t="12013" r="54517" b="2397"/>
          <a:stretch/>
        </p:blipFill>
        <p:spPr>
          <a:xfrm>
            <a:off x="0" y="3779768"/>
            <a:ext cx="2729076" cy="3056884"/>
          </a:xfrm>
          <a:prstGeom prst="rect">
            <a:avLst/>
          </a:prstGeom>
        </p:spPr>
      </p:pic>
      <p:sp>
        <p:nvSpPr>
          <p:cNvPr id="6" name="矩形 5">
            <a:extLst>
              <a:ext uri="{FF2B5EF4-FFF2-40B4-BE49-F238E27FC236}">
                <a16:creationId xmlns:a16="http://schemas.microsoft.com/office/drawing/2014/main" id="{CE245585-8C80-4B50-AC7A-D522AD9195B7}"/>
              </a:ext>
            </a:extLst>
          </p:cNvPr>
          <p:cNvSpPr/>
          <p:nvPr/>
        </p:nvSpPr>
        <p:spPr>
          <a:xfrm>
            <a:off x="3524836" y="464945"/>
            <a:ext cx="5142325" cy="830997"/>
          </a:xfrm>
          <a:prstGeom prst="rect">
            <a:avLst/>
          </a:prstGeom>
        </p:spPr>
        <p:txBody>
          <a:bodyPr wrap="square">
            <a:spAutoFit/>
          </a:bodyPr>
          <a:lstStyle/>
          <a:p>
            <a:pPr algn="ctr">
              <a:defRPr/>
            </a:pPr>
            <a:r>
              <a:rPr lang="zh-CN" altLang="en-US" sz="4800" b="1" dirty="0">
                <a:solidFill>
                  <a:srgbClr val="D11813"/>
                </a:solidFill>
                <a:latin typeface="微软雅黑" panose="020B0503020204020204" pitchFamily="34" charset="-122"/>
                <a:ea typeface="微软雅黑" panose="020B0503020204020204" pitchFamily="34" charset="-122"/>
              </a:rPr>
              <a:t>对于辩题三的问题</a:t>
            </a:r>
          </a:p>
        </p:txBody>
      </p:sp>
    </p:spTree>
    <p:extLst>
      <p:ext uri="{BB962C8B-B14F-4D97-AF65-F5344CB8AC3E}">
        <p14:creationId xmlns:p14="http://schemas.microsoft.com/office/powerpoint/2010/main" val="131149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1" presetClass="entr" presetSubtype="0" fill="hold" grpId="0" nodeType="withEffect">
                                  <p:stCondLst>
                                    <p:cond delay="0"/>
                                  </p:stCondLst>
                                  <p:iterate type="lt">
                                    <p:tmPct val="10000"/>
                                  </p:iterate>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6"/>
                                        </p:tgtEl>
                                        <p:attrNameLst>
                                          <p:attrName>ppt_y</p:attrName>
                                        </p:attrNameLst>
                                      </p:cBhvr>
                                      <p:tavLst>
                                        <p:tav tm="0">
                                          <p:val>
                                            <p:strVal val="#ppt_y"/>
                                          </p:val>
                                        </p:tav>
                                        <p:tav tm="100000">
                                          <p:val>
                                            <p:strVal val="#ppt_y"/>
                                          </p:val>
                                        </p:tav>
                                      </p:tavLst>
                                    </p:anim>
                                    <p:anim calcmode="lin" valueType="num">
                                      <p:cBhvr>
                                        <p:cTn id="12"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 name="矩形 45"/>
          <p:cNvSpPr>
            <a:spLocks noChangeArrowheads="1"/>
          </p:cNvSpPr>
          <p:nvPr/>
        </p:nvSpPr>
        <p:spPr bwMode="auto">
          <a:xfrm>
            <a:off x="6745821" y="1657279"/>
            <a:ext cx="3195527" cy="760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endParaRPr lang="zh-CN" altLang="en-US" sz="1400" dirty="0"/>
          </a:p>
        </p:txBody>
      </p:sp>
      <p:sp>
        <p:nvSpPr>
          <p:cNvPr id="39" name="矩形 45"/>
          <p:cNvSpPr>
            <a:spLocks noChangeArrowheads="1"/>
          </p:cNvSpPr>
          <p:nvPr/>
        </p:nvSpPr>
        <p:spPr bwMode="auto">
          <a:xfrm>
            <a:off x="1361153" y="1144720"/>
            <a:ext cx="3195527" cy="760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zh-CN" altLang="en-US" sz="3200" b="1" dirty="0">
                <a:solidFill>
                  <a:srgbClr val="D11813"/>
                </a:solidFill>
                <a:latin typeface="微软雅黑" panose="020B0503020204020204" pitchFamily="34" charset="-122"/>
                <a:ea typeface="微软雅黑" panose="020B0503020204020204" pitchFamily="34" charset="-122"/>
              </a:rPr>
              <a:t>朝鲜半岛的分裂</a:t>
            </a:r>
          </a:p>
        </p:txBody>
      </p:sp>
      <p:sp>
        <p:nvSpPr>
          <p:cNvPr id="50" name="文本框 49"/>
          <p:cNvSpPr txBox="1"/>
          <p:nvPr/>
        </p:nvSpPr>
        <p:spPr>
          <a:xfrm>
            <a:off x="566987" y="1130301"/>
            <a:ext cx="678422" cy="769441"/>
          </a:xfrm>
          <a:prstGeom prst="rect">
            <a:avLst/>
          </a:prstGeom>
          <a:noFill/>
        </p:spPr>
        <p:txBody>
          <a:bodyPr wrap="square" rtlCol="0">
            <a:spAutoFit/>
          </a:bodyPr>
          <a:lstStyle/>
          <a:p>
            <a:pPr algn="ctr"/>
            <a:r>
              <a:rPr lang="en-US" altLang="zh-CN" sz="4400" b="1" dirty="0">
                <a:solidFill>
                  <a:srgbClr val="D11813"/>
                </a:solidFill>
                <a:latin typeface="微软雅黑" panose="020B0503020204020204" pitchFamily="34" charset="-122"/>
                <a:ea typeface="微软雅黑" panose="020B0503020204020204" pitchFamily="34" charset="-122"/>
              </a:rPr>
              <a:t>A</a:t>
            </a:r>
            <a:endParaRPr lang="zh-CN" altLang="en-US" sz="4400" b="1" dirty="0">
              <a:solidFill>
                <a:srgbClr val="D11813"/>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95C68C30-92C4-44DE-A980-468D9B859C89}"/>
              </a:ext>
            </a:extLst>
          </p:cNvPr>
          <p:cNvSpPr/>
          <p:nvPr/>
        </p:nvSpPr>
        <p:spPr>
          <a:xfrm>
            <a:off x="37713" y="313723"/>
            <a:ext cx="2646879" cy="830997"/>
          </a:xfrm>
          <a:prstGeom prst="rect">
            <a:avLst/>
          </a:prstGeom>
        </p:spPr>
        <p:txBody>
          <a:bodyPr wrap="none">
            <a:spAutoFit/>
          </a:bodyPr>
          <a:lstStyle/>
          <a:p>
            <a:pPr algn="ctr">
              <a:defRPr/>
            </a:pPr>
            <a:r>
              <a:rPr lang="zh-CN" altLang="en-US" sz="4800" b="1" dirty="0">
                <a:solidFill>
                  <a:srgbClr val="D11813"/>
                </a:solidFill>
                <a:latin typeface="微软雅黑" panose="020B0503020204020204" pitchFamily="34" charset="-122"/>
                <a:ea typeface="微软雅黑" panose="020B0503020204020204" pitchFamily="34" charset="-122"/>
              </a:rPr>
              <a:t>历史背景</a:t>
            </a:r>
          </a:p>
        </p:txBody>
      </p:sp>
      <p:pic>
        <p:nvPicPr>
          <p:cNvPr id="7" name="图片 6">
            <a:extLst>
              <a:ext uri="{FF2B5EF4-FFF2-40B4-BE49-F238E27FC236}">
                <a16:creationId xmlns:a16="http://schemas.microsoft.com/office/drawing/2014/main" id="{BEC1392C-5660-4E23-A9E7-F437CA2E6C7C}"/>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artisticLineDrawing/>
                    </a14:imgEffect>
                  </a14:imgLayer>
                </a14:imgProps>
              </a:ext>
              <a:ext uri="{28A0092B-C50C-407E-A947-70E740481C1C}">
                <a14:useLocalDpi xmlns:a14="http://schemas.microsoft.com/office/drawing/2010/main" val="0"/>
              </a:ext>
            </a:extLst>
          </a:blip>
          <a:srcRect t="12013" r="54517" b="2397"/>
          <a:stretch/>
        </p:blipFill>
        <p:spPr>
          <a:xfrm>
            <a:off x="0" y="3779768"/>
            <a:ext cx="2729076" cy="3056884"/>
          </a:xfrm>
          <a:prstGeom prst="rect">
            <a:avLst/>
          </a:prstGeom>
        </p:spPr>
      </p:pic>
      <p:sp>
        <p:nvSpPr>
          <p:cNvPr id="6" name="矩形 5">
            <a:extLst>
              <a:ext uri="{FF2B5EF4-FFF2-40B4-BE49-F238E27FC236}">
                <a16:creationId xmlns:a16="http://schemas.microsoft.com/office/drawing/2014/main" id="{5D9651D0-3A03-4CFB-81CC-B6E0A5C9F29A}"/>
              </a:ext>
            </a:extLst>
          </p:cNvPr>
          <p:cNvSpPr/>
          <p:nvPr/>
        </p:nvSpPr>
        <p:spPr>
          <a:xfrm>
            <a:off x="418473" y="2275182"/>
            <a:ext cx="10317041" cy="2554545"/>
          </a:xfrm>
          <a:prstGeom prst="rect">
            <a:avLst/>
          </a:prstGeom>
        </p:spPr>
        <p:txBody>
          <a:bodyPr wrap="square">
            <a:spAutoFit/>
          </a:bodyPr>
          <a:lstStyle/>
          <a:p>
            <a:r>
              <a:rPr lang="en-US" altLang="zh-CN" sz="3200" dirty="0">
                <a:solidFill>
                  <a:srgbClr val="333333"/>
                </a:solidFill>
                <a:latin typeface="arial" panose="020B0604020202020204" pitchFamily="34" charset="0"/>
              </a:rPr>
              <a:t>1945</a:t>
            </a:r>
            <a:r>
              <a:rPr lang="zh-CN" altLang="en-US" sz="3200" dirty="0">
                <a:solidFill>
                  <a:srgbClr val="333333"/>
                </a:solidFill>
                <a:latin typeface="arial" panose="020B0604020202020204" pitchFamily="34" charset="0"/>
              </a:rPr>
              <a:t>年</a:t>
            </a:r>
            <a:r>
              <a:rPr lang="en-US" altLang="zh-CN" sz="3200" dirty="0">
                <a:solidFill>
                  <a:srgbClr val="333333"/>
                </a:solidFill>
                <a:latin typeface="arial" panose="020B0604020202020204" pitchFamily="34" charset="0"/>
              </a:rPr>
              <a:t>8</a:t>
            </a:r>
            <a:r>
              <a:rPr lang="zh-CN" altLang="en-US" sz="3200" dirty="0">
                <a:solidFill>
                  <a:srgbClr val="333333"/>
                </a:solidFill>
                <a:latin typeface="arial" panose="020B0604020202020204" pitchFamily="34" charset="0"/>
              </a:rPr>
              <a:t>月</a:t>
            </a:r>
            <a:r>
              <a:rPr lang="en-US" altLang="zh-CN" sz="3200" dirty="0">
                <a:solidFill>
                  <a:srgbClr val="333333"/>
                </a:solidFill>
                <a:latin typeface="arial" panose="020B0604020202020204" pitchFamily="34" charset="0"/>
              </a:rPr>
              <a:t>8</a:t>
            </a:r>
            <a:r>
              <a:rPr lang="zh-CN" altLang="en-US" sz="3200" dirty="0">
                <a:solidFill>
                  <a:srgbClr val="333333"/>
                </a:solidFill>
                <a:latin typeface="arial" panose="020B0604020202020204" pitchFamily="34" charset="0"/>
              </a:rPr>
              <a:t>日，根据雅尔塔协定，</a:t>
            </a:r>
            <a:r>
              <a:rPr lang="zh-CN" altLang="en-US" sz="3200" dirty="0">
                <a:solidFill>
                  <a:srgbClr val="FF0000"/>
                </a:solidFill>
                <a:latin typeface="arial" panose="020B0604020202020204" pitchFamily="34" charset="0"/>
              </a:rPr>
              <a:t>苏联对日宣战</a:t>
            </a:r>
            <a:r>
              <a:rPr lang="zh-CN" altLang="en-US" sz="3200" dirty="0">
                <a:solidFill>
                  <a:srgbClr val="333333"/>
                </a:solidFill>
                <a:latin typeface="arial" panose="020B0604020202020204" pitchFamily="34" charset="0"/>
              </a:rPr>
              <a:t>。</a:t>
            </a:r>
            <a:r>
              <a:rPr lang="en-US" altLang="zh-CN" sz="3200" dirty="0">
                <a:solidFill>
                  <a:srgbClr val="333333"/>
                </a:solidFill>
                <a:latin typeface="arial" panose="020B0604020202020204" pitchFamily="34" charset="0"/>
              </a:rPr>
              <a:t>13</a:t>
            </a:r>
            <a:r>
              <a:rPr lang="zh-CN" altLang="en-US" sz="3200" dirty="0">
                <a:solidFill>
                  <a:srgbClr val="333333"/>
                </a:solidFill>
                <a:latin typeface="arial" panose="020B0604020202020204" pitchFamily="34" charset="0"/>
              </a:rPr>
              <a:t>日，苏军开始在朝鲜东部清津地区登陆，</a:t>
            </a:r>
            <a:r>
              <a:rPr lang="en-US" altLang="zh-CN" sz="3200" dirty="0">
                <a:solidFill>
                  <a:srgbClr val="333333"/>
                </a:solidFill>
                <a:latin typeface="arial" panose="020B0604020202020204" pitchFamily="34" charset="0"/>
              </a:rPr>
              <a:t>14</a:t>
            </a:r>
            <a:r>
              <a:rPr lang="zh-CN" altLang="en-US" sz="3200" dirty="0">
                <a:solidFill>
                  <a:srgbClr val="333333"/>
                </a:solidFill>
                <a:latin typeface="arial" panose="020B0604020202020204" pitchFamily="34" charset="0"/>
              </a:rPr>
              <a:t>日，日本帝国主义投降。为划分对日本占领地区受降范围，经</a:t>
            </a:r>
            <a:r>
              <a:rPr lang="zh-CN" altLang="en-US" sz="3200" dirty="0">
                <a:solidFill>
                  <a:srgbClr val="FF0000"/>
                </a:solidFill>
                <a:latin typeface="arial" panose="020B0604020202020204" pitchFamily="34" charset="0"/>
              </a:rPr>
              <a:t>苏，美</a:t>
            </a:r>
            <a:r>
              <a:rPr lang="zh-CN" altLang="en-US" sz="3200" dirty="0">
                <a:solidFill>
                  <a:srgbClr val="333333"/>
                </a:solidFill>
                <a:latin typeface="arial" panose="020B0604020202020204" pitchFamily="34" charset="0"/>
              </a:rPr>
              <a:t>协商，在朝鲜，</a:t>
            </a:r>
            <a:r>
              <a:rPr lang="zh-CN" altLang="en-US" sz="3200" dirty="0">
                <a:solidFill>
                  <a:srgbClr val="FF0000"/>
                </a:solidFill>
                <a:latin typeface="arial" panose="020B0604020202020204" pitchFamily="34" charset="0"/>
              </a:rPr>
              <a:t>以北纬三十八度线（以下简称三八线）为界，以北为苏军受降区，以南为美军受降区</a:t>
            </a:r>
            <a:r>
              <a:rPr lang="zh-CN" altLang="en-US" sz="3200" dirty="0">
                <a:solidFill>
                  <a:srgbClr val="333333"/>
                </a:solidFill>
                <a:latin typeface="arial" panose="020B0604020202020204" pitchFamily="34" charset="0"/>
              </a:rPr>
              <a:t>。</a:t>
            </a:r>
            <a:endParaRPr lang="zh-CN" altLang="en-US" sz="3200" dirty="0"/>
          </a:p>
        </p:txBody>
      </p:sp>
    </p:spTree>
    <p:extLst>
      <p:ext uri="{BB962C8B-B14F-4D97-AF65-F5344CB8AC3E}">
        <p14:creationId xmlns:p14="http://schemas.microsoft.com/office/powerpoint/2010/main" val="3037430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90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anim calcmode="lin" valueType="num">
                                      <p:cBhvr>
                                        <p:cTn id="8" dur="500" fill="hold"/>
                                        <p:tgtEl>
                                          <p:spTgt spid="50"/>
                                        </p:tgtEl>
                                        <p:attrNameLst>
                                          <p:attrName>ppt_x</p:attrName>
                                        </p:attrNameLst>
                                      </p:cBhvr>
                                      <p:tavLst>
                                        <p:tav tm="0">
                                          <p:val>
                                            <p:strVal val="#ppt_x"/>
                                          </p:val>
                                        </p:tav>
                                        <p:tav tm="100000">
                                          <p:val>
                                            <p:strVal val="#ppt_x"/>
                                          </p:val>
                                        </p:tav>
                                      </p:tavLst>
                                    </p:anim>
                                    <p:anim calcmode="lin" valueType="num">
                                      <p:cBhvr>
                                        <p:cTn id="9" dur="500" fill="hold"/>
                                        <p:tgtEl>
                                          <p:spTgt spid="50"/>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900"/>
                                  </p:stCondLst>
                                  <p:iterate type="lt">
                                    <p:tmPct val="10000"/>
                                  </p:iterate>
                                  <p:childTnLst>
                                    <p:set>
                                      <p:cBhvr>
                                        <p:cTn id="11" dur="1" fill="hold">
                                          <p:stCondLst>
                                            <p:cond delay="0"/>
                                          </p:stCondLst>
                                        </p:cTn>
                                        <p:tgtEl>
                                          <p:spTgt spid="39"/>
                                        </p:tgtEl>
                                        <p:attrNameLst>
                                          <p:attrName>style.visibility</p:attrName>
                                        </p:attrNameLst>
                                      </p:cBhvr>
                                      <p:to>
                                        <p:strVal val="visible"/>
                                      </p:to>
                                    </p:set>
                                    <p:anim calcmode="lin" valueType="num">
                                      <p:cBhvr>
                                        <p:cTn id="12" dur="500" fill="hold"/>
                                        <p:tgtEl>
                                          <p:spTgt spid="39"/>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39"/>
                                        </p:tgtEl>
                                        <p:attrNameLst>
                                          <p:attrName>ppt_y</p:attrName>
                                        </p:attrNameLst>
                                      </p:cBhvr>
                                      <p:tavLst>
                                        <p:tav tm="0">
                                          <p:val>
                                            <p:strVal val="#ppt_y"/>
                                          </p:val>
                                        </p:tav>
                                        <p:tav tm="100000">
                                          <p:val>
                                            <p:strVal val="#ppt_y"/>
                                          </p:val>
                                        </p:tav>
                                      </p:tavLst>
                                    </p:anim>
                                    <p:anim calcmode="lin" valueType="num">
                                      <p:cBhvr>
                                        <p:cTn id="14" dur="500" fill="hold"/>
                                        <p:tgtEl>
                                          <p:spTgt spid="39"/>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3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39"/>
                                        </p:tgtEl>
                                      </p:cBhvr>
                                    </p:animEffect>
                                  </p:childTnLst>
                                </p:cTn>
                              </p:par>
                              <p:par>
                                <p:cTn id="17" presetID="10" presetClass="entr" presetSubtype="0" fill="hold" grpId="0" nodeType="withEffect" nodePh="1">
                                  <p:stCondLst>
                                    <p:cond delay="1300"/>
                                  </p:stCondLst>
                                  <p:endCondLst>
                                    <p:cond evt="begin" delay="0">
                                      <p:tn val="17"/>
                                    </p:cond>
                                  </p:endCondLst>
                                  <p:iterate type="lt">
                                    <p:tmPct val="500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41" presetClass="entr" presetSubtype="0" fill="hold" grpId="0" nodeType="withEffect">
                                  <p:stCondLst>
                                    <p:cond delay="0"/>
                                  </p:stCondLst>
                                  <p:iterate type="lt">
                                    <p:tmPct val="10000"/>
                                  </p:iterate>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8"/>
                                        </p:tgtEl>
                                        <p:attrNameLst>
                                          <p:attrName>ppt_y</p:attrName>
                                        </p:attrNameLst>
                                      </p:cBhvr>
                                      <p:tavLst>
                                        <p:tav tm="0">
                                          <p:val>
                                            <p:strVal val="#ppt_y"/>
                                          </p:val>
                                        </p:tav>
                                        <p:tav tm="100000">
                                          <p:val>
                                            <p:strVal val="#ppt_y"/>
                                          </p:val>
                                        </p:tav>
                                      </p:tavLst>
                                    </p:anim>
                                    <p:anim calcmode="lin" valueType="num">
                                      <p:cBhvr>
                                        <p:cTn id="24"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8"/>
                                        </p:tgtEl>
                                      </p:cBhvr>
                                    </p:animEffect>
                                  </p:childTnLst>
                                </p:cTn>
                              </p:par>
                              <p:par>
                                <p:cTn id="27" presetID="10" presetClass="entr" presetSubtype="0" fill="hold" nodeType="withEffect">
                                  <p:stCondLst>
                                    <p:cond delay="4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50" grpId="0"/>
      <p:bldP spid="1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3">
            <a:extLst>
              <a:ext uri="{28A0092B-C50C-407E-A947-70E740481C1C}">
                <a14:useLocalDpi xmlns:a14="http://schemas.microsoft.com/office/drawing/2010/main" val="0"/>
              </a:ext>
            </a:extLst>
          </a:blip>
          <a:srcRect/>
          <a:stretch/>
        </p:blipFill>
        <p:spPr>
          <a:xfrm>
            <a:off x="1" y="0"/>
            <a:ext cx="12192000" cy="6858000"/>
          </a:xfrm>
          <a:prstGeom prst="rect">
            <a:avLst/>
          </a:prstGeom>
        </p:spPr>
      </p:pic>
      <p:pic>
        <p:nvPicPr>
          <p:cNvPr id="14" name="图片 13"/>
          <p:cNvPicPr>
            <a:picLocks noChangeAspect="1"/>
          </p:cNvPicPr>
          <p:nvPr/>
        </p:nvPicPr>
        <p:blipFill rotWithShape="1">
          <a:blip r:embed="rId4" cstate="print">
            <a:extLst>
              <a:ext uri="{28A0092B-C50C-407E-A947-70E740481C1C}">
                <a14:useLocalDpi xmlns:a14="http://schemas.microsoft.com/office/drawing/2010/main" val="0"/>
              </a:ext>
            </a:extLst>
          </a:blip>
          <a:srcRect l="8480" t="71711" r="18414"/>
          <a:stretch/>
        </p:blipFill>
        <p:spPr>
          <a:xfrm>
            <a:off x="2419350" y="5164260"/>
            <a:ext cx="7353300" cy="1693740"/>
          </a:xfrm>
          <a:prstGeom prst="rect">
            <a:avLst/>
          </a:prstGeom>
        </p:spPr>
      </p:pic>
      <p:sp>
        <p:nvSpPr>
          <p:cNvPr id="23" name="文本框 22"/>
          <p:cNvSpPr txBox="1"/>
          <p:nvPr/>
        </p:nvSpPr>
        <p:spPr>
          <a:xfrm>
            <a:off x="7556152" y="4293114"/>
            <a:ext cx="4090096" cy="369332"/>
          </a:xfrm>
          <a:prstGeom prst="rect">
            <a:avLst/>
          </a:prstGeom>
          <a:noFill/>
        </p:spPr>
        <p:txBody>
          <a:bodyPr wrap="square" rtlCol="0">
            <a:spAutoFit/>
          </a:bodyPr>
          <a:lstStyle/>
          <a:p>
            <a:pPr algn="ctr"/>
            <a:r>
              <a:rPr lang="en-US" altLang="zh-CN" b="1" spc="600" dirty="0">
                <a:ln w="12700">
                  <a:noFill/>
                </a:ln>
                <a:solidFill>
                  <a:schemeClr val="tx1">
                    <a:lumMod val="75000"/>
                    <a:lumOff val="25000"/>
                    <a:alpha val="49000"/>
                  </a:schemeClr>
                </a:solidFill>
                <a:latin typeface="微软雅黑" panose="020B0503020204020204" pitchFamily="34" charset="-122"/>
                <a:ea typeface="微软雅黑" panose="020B0503020204020204" pitchFamily="34" charset="-122"/>
              </a:rPr>
              <a:t>-</a:t>
            </a:r>
            <a:endParaRPr lang="zh-CN" altLang="en-US" b="1" spc="600" dirty="0">
              <a:ln w="12700">
                <a:noFill/>
              </a:ln>
              <a:solidFill>
                <a:schemeClr val="tx1">
                  <a:lumMod val="75000"/>
                  <a:lumOff val="25000"/>
                  <a:alpha val="49000"/>
                </a:schemeClr>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45" y="0"/>
            <a:ext cx="6096528" cy="4377307"/>
          </a:xfrm>
          <a:prstGeom prst="rect">
            <a:avLst/>
          </a:prstGeom>
        </p:spPr>
      </p:pic>
      <p:pic>
        <p:nvPicPr>
          <p:cNvPr id="24" name="图片 23"/>
          <p:cNvPicPr>
            <a:picLocks noChangeAspect="1"/>
          </p:cNvPicPr>
          <p:nvPr/>
        </p:nvPicPr>
        <p:blipFill rotWithShape="1">
          <a:blip r:embed="rId6" cstate="print">
            <a:extLst>
              <a:ext uri="{28A0092B-C50C-407E-A947-70E740481C1C}">
                <a14:useLocalDpi xmlns:a14="http://schemas.microsoft.com/office/drawing/2010/main" val="0"/>
              </a:ext>
            </a:extLst>
          </a:blip>
          <a:srcRect b="24183"/>
          <a:stretch/>
        </p:blipFill>
        <p:spPr>
          <a:xfrm>
            <a:off x="1604370" y="3187221"/>
            <a:ext cx="4180229" cy="3683479"/>
          </a:xfrm>
          <a:prstGeom prst="rect">
            <a:avLst/>
          </a:prstGeom>
        </p:spPr>
      </p:pic>
      <p:pic>
        <p:nvPicPr>
          <p:cNvPr id="27" name="图片 26"/>
          <p:cNvPicPr>
            <a:picLocks noChangeAspect="1"/>
          </p:cNvPicPr>
          <p:nvPr/>
        </p:nvPicPr>
        <p:blipFill rotWithShape="1">
          <a:blip r:embed="rId7" cstate="print">
            <a:extLst>
              <a:ext uri="{28A0092B-C50C-407E-A947-70E740481C1C}">
                <a14:useLocalDpi xmlns:a14="http://schemas.microsoft.com/office/drawing/2010/main" val="0"/>
              </a:ext>
            </a:extLst>
          </a:blip>
          <a:srcRect b="9381"/>
          <a:stretch/>
        </p:blipFill>
        <p:spPr>
          <a:xfrm>
            <a:off x="3497551" y="3773643"/>
            <a:ext cx="2928540" cy="3084358"/>
          </a:xfrm>
          <a:prstGeom prst="rect">
            <a:avLst/>
          </a:prstGeom>
        </p:spPr>
      </p:pic>
      <p:pic>
        <p:nvPicPr>
          <p:cNvPr id="12" name="图片 11"/>
          <p:cNvPicPr>
            <a:picLocks noChangeAspect="1"/>
          </p:cNvPicPr>
          <p:nvPr/>
        </p:nvPicPr>
        <p:blipFill rotWithShape="1">
          <a:blip r:embed="rId8" cstate="print">
            <a:extLst>
              <a:ext uri="{28A0092B-C50C-407E-A947-70E740481C1C}">
                <a14:useLocalDpi xmlns:a14="http://schemas.microsoft.com/office/drawing/2010/main" val="0"/>
              </a:ext>
            </a:extLst>
          </a:blip>
          <a:srcRect t="12013" r="54517" b="2397"/>
          <a:stretch/>
        </p:blipFill>
        <p:spPr>
          <a:xfrm>
            <a:off x="0" y="1733550"/>
            <a:ext cx="4574924" cy="5124450"/>
          </a:xfrm>
          <a:prstGeom prst="rect">
            <a:avLst/>
          </a:prstGeom>
        </p:spPr>
      </p:pic>
      <p:pic>
        <p:nvPicPr>
          <p:cNvPr id="7" name="图片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0" y="4991439"/>
            <a:ext cx="12192000" cy="1866561"/>
          </a:xfrm>
          <a:prstGeom prst="rect">
            <a:avLst/>
          </a:prstGeom>
        </p:spPr>
      </p:pic>
      <p:grpSp>
        <p:nvGrpSpPr>
          <p:cNvPr id="31" name="组合 30"/>
          <p:cNvGrpSpPr/>
          <p:nvPr/>
        </p:nvGrpSpPr>
        <p:grpSpPr>
          <a:xfrm>
            <a:off x="3603316" y="1726598"/>
            <a:ext cx="9035510" cy="2075717"/>
            <a:chOff x="3784370" y="7421140"/>
            <a:chExt cx="9035510" cy="2075717"/>
          </a:xfrm>
        </p:grpSpPr>
        <p:sp>
          <p:nvSpPr>
            <p:cNvPr id="36" name="文本框 35">
              <a:extLst>
                <a:ext uri="{FF2B5EF4-FFF2-40B4-BE49-F238E27FC236}">
                  <a16:creationId xmlns:a16="http://schemas.microsoft.com/office/drawing/2014/main" id="{B848E50F-A6D4-4DD5-9371-4BBE8BAD7D62}"/>
                </a:ext>
              </a:extLst>
            </p:cNvPr>
            <p:cNvSpPr txBox="1"/>
            <p:nvPr/>
          </p:nvSpPr>
          <p:spPr>
            <a:xfrm>
              <a:off x="9122390" y="7421140"/>
              <a:ext cx="184731"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600" b="0" i="1" u="none" strike="noStrike" kern="1200" cap="none" spc="0" normalizeH="0" baseline="0" noProof="0" dirty="0">
                <a:ln>
                  <a:noFill/>
                </a:ln>
                <a:gradFill>
                  <a:gsLst>
                    <a:gs pos="0">
                      <a:prstClr val="white">
                        <a:alpha val="34000"/>
                      </a:prstClr>
                    </a:gs>
                    <a:gs pos="82000">
                      <a:prstClr val="white"/>
                    </a:gs>
                  </a:gsLst>
                  <a:lin ang="0" scaled="0"/>
                </a:gradFill>
                <a:effectLst>
                  <a:outerShdw blurRad="254000" dist="114300" algn="l" rotWithShape="0">
                    <a:prstClr val="black">
                      <a:alpha val="71000"/>
                    </a:prstClr>
                  </a:outerShdw>
                </a:effectLst>
                <a:uLnTx/>
                <a:uFillTx/>
                <a:latin typeface="思源黑体 CN Heavy" panose="020B0A00000000000000" pitchFamily="34" charset="-122"/>
                <a:ea typeface="思源黑体 CN Heavy" panose="020B0A00000000000000" pitchFamily="34" charset="-122"/>
                <a:cs typeface="+mn-cs"/>
              </a:endParaRPr>
            </a:p>
          </p:txBody>
        </p:sp>
        <p:sp>
          <p:nvSpPr>
            <p:cNvPr id="37" name="文本框 36">
              <a:extLst>
                <a:ext uri="{FF2B5EF4-FFF2-40B4-BE49-F238E27FC236}">
                  <a16:creationId xmlns:a16="http://schemas.microsoft.com/office/drawing/2014/main" id="{CD1DA9ED-C5F0-483D-9E0C-8F89151B89F2}"/>
                </a:ext>
              </a:extLst>
            </p:cNvPr>
            <p:cNvSpPr txBox="1"/>
            <p:nvPr/>
          </p:nvSpPr>
          <p:spPr>
            <a:xfrm>
              <a:off x="8084716" y="7421140"/>
              <a:ext cx="184731"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600" b="0" i="1" u="none" strike="noStrike" kern="1200" cap="none" spc="0" normalizeH="0" baseline="0" noProof="0" dirty="0">
                <a:ln>
                  <a:noFill/>
                </a:ln>
                <a:gradFill>
                  <a:gsLst>
                    <a:gs pos="0">
                      <a:prstClr val="white">
                        <a:alpha val="34000"/>
                      </a:prstClr>
                    </a:gs>
                    <a:gs pos="82000">
                      <a:prstClr val="white"/>
                    </a:gs>
                  </a:gsLst>
                  <a:lin ang="0" scaled="0"/>
                </a:gradFill>
                <a:effectLst>
                  <a:outerShdw blurRad="254000" dist="114300" algn="l" rotWithShape="0">
                    <a:prstClr val="black">
                      <a:alpha val="71000"/>
                    </a:prstClr>
                  </a:outerShdw>
                </a:effectLst>
                <a:uLnTx/>
                <a:uFillTx/>
                <a:latin typeface="思源黑体 CN Heavy" panose="020B0A00000000000000" pitchFamily="34" charset="-122"/>
                <a:ea typeface="思源黑体 CN Heavy" panose="020B0A00000000000000" pitchFamily="34" charset="-122"/>
                <a:cs typeface="+mn-cs"/>
              </a:endParaRPr>
            </a:p>
          </p:txBody>
        </p:sp>
        <p:sp>
          <p:nvSpPr>
            <p:cNvPr id="38" name="文本框 37">
              <a:extLst>
                <a:ext uri="{FF2B5EF4-FFF2-40B4-BE49-F238E27FC236}">
                  <a16:creationId xmlns:a16="http://schemas.microsoft.com/office/drawing/2014/main" id="{2B3388B6-8155-414C-97B5-C9258763AC10}"/>
                </a:ext>
              </a:extLst>
            </p:cNvPr>
            <p:cNvSpPr txBox="1"/>
            <p:nvPr/>
          </p:nvSpPr>
          <p:spPr>
            <a:xfrm>
              <a:off x="3784370" y="7927197"/>
              <a:ext cx="7571303" cy="1569660"/>
            </a:xfrm>
            <a:prstGeom prst="rect">
              <a:avLst/>
            </a:prstGeom>
            <a:noFill/>
          </p:spPr>
          <p:txBody>
            <a:bodyPr wrap="none" rtlCol="0">
              <a:spAutoFit/>
            </a:bodyPr>
            <a:lstStyle>
              <a:defPPr>
                <a:defRPr lang="zh-CN"/>
              </a:defPPr>
              <a:lvl1pPr>
                <a:defRPr sz="8800" b="1" i="1">
                  <a:gradFill>
                    <a:gsLst>
                      <a:gs pos="0">
                        <a:schemeClr val="bg1">
                          <a:alpha val="34000"/>
                        </a:schemeClr>
                      </a:gs>
                      <a:gs pos="82000">
                        <a:schemeClr val="bg1"/>
                      </a:gs>
                    </a:gsLst>
                    <a:lin ang="0" scaled="0"/>
                  </a:gradFill>
                  <a:effectLst>
                    <a:outerShdw blurRad="254000" dist="114300" algn="l" rotWithShape="0">
                      <a:prstClr val="black">
                        <a:alpha val="71000"/>
                      </a:prstClr>
                    </a:outerShdw>
                  </a:effectLs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9600" b="0" dirty="0">
                  <a:gradFill>
                    <a:gsLst>
                      <a:gs pos="0">
                        <a:srgbClr val="D11813"/>
                      </a:gs>
                      <a:gs pos="82000">
                        <a:prstClr val="white"/>
                      </a:gs>
                    </a:gsLst>
                    <a:lin ang="0" scaled="0"/>
                  </a:gradFill>
                  <a:latin typeface="思源黑体 CN Heavy" panose="020B0A00000000000000" pitchFamily="34" charset="-122"/>
                  <a:ea typeface="思源黑体 CN Heavy" panose="020B0A00000000000000" pitchFamily="34" charset="-122"/>
                </a:rPr>
                <a:t>老师点评环节</a:t>
              </a:r>
              <a:endParaRPr kumimoji="0" lang="en-US" altLang="zh-CN" sz="9600" b="0" i="1" u="none" strike="noStrike" kern="1200" cap="none" spc="0" normalizeH="0" baseline="0" noProof="0" dirty="0">
                <a:ln>
                  <a:noFill/>
                </a:ln>
                <a:gradFill>
                  <a:gsLst>
                    <a:gs pos="0">
                      <a:srgbClr val="D11813"/>
                    </a:gs>
                    <a:gs pos="82000">
                      <a:prstClr val="white"/>
                    </a:gs>
                  </a:gsLst>
                  <a:lin ang="0" scaled="0"/>
                </a:gradFill>
                <a:effectLst>
                  <a:outerShdw blurRad="254000" dist="114300" algn="l" rotWithShape="0">
                    <a:prstClr val="black">
                      <a:alpha val="71000"/>
                    </a:prstClr>
                  </a:outerShdw>
                </a:effectLst>
                <a:uLnTx/>
                <a:uFillTx/>
                <a:latin typeface="思源黑体 CN Heavy" panose="020B0A00000000000000" pitchFamily="34" charset="-122"/>
                <a:ea typeface="思源黑体 CN Heavy" panose="020B0A00000000000000" pitchFamily="34" charset="-122"/>
                <a:cs typeface="+mn-cs"/>
              </a:endParaRPr>
            </a:p>
          </p:txBody>
        </p:sp>
        <p:pic>
          <p:nvPicPr>
            <p:cNvPr id="42" name="PA_图片 480">
              <a:extLst>
                <a:ext uri="{FF2B5EF4-FFF2-40B4-BE49-F238E27FC236}">
                  <a16:creationId xmlns:a16="http://schemas.microsoft.com/office/drawing/2014/main" id="{161986BA-C911-45C9-923C-686921807517}"/>
                </a:ext>
              </a:extLst>
            </p:cNvPr>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9464777" y="7497694"/>
              <a:ext cx="3355103" cy="627911"/>
            </a:xfrm>
            <a:prstGeom prst="rect">
              <a:avLst/>
            </a:prstGeom>
          </p:spPr>
        </p:pic>
      </p:grpSp>
    </p:spTree>
    <p:extLst>
      <p:ext uri="{BB962C8B-B14F-4D97-AF65-F5344CB8AC3E}">
        <p14:creationId xmlns:p14="http://schemas.microsoft.com/office/powerpoint/2010/main" val="2307181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22" presetClass="entr" presetSubtype="8" fill="hold" grpId="0" nodeType="withEffect">
                                  <p:stCondLst>
                                    <p:cond delay="3300"/>
                                  </p:st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500"/>
                                        <p:tgtEl>
                                          <p:spTgt spid="23"/>
                                        </p:tgtEl>
                                      </p:cBhvr>
                                    </p:animEffect>
                                  </p:childTnLst>
                                </p:cTn>
                              </p:par>
                              <p:par>
                                <p:cTn id="11" presetID="16" presetClass="entr" presetSubtype="37" fill="hold" nodeType="withEffect">
                                  <p:stCondLst>
                                    <p:cond delay="3700"/>
                                  </p:stCondLst>
                                  <p:childTnLst>
                                    <p:set>
                                      <p:cBhvr>
                                        <p:cTn id="12" dur="1" fill="hold">
                                          <p:stCondLst>
                                            <p:cond delay="0"/>
                                          </p:stCondLst>
                                        </p:cTn>
                                        <p:tgtEl>
                                          <p:spTgt spid="14"/>
                                        </p:tgtEl>
                                        <p:attrNameLst>
                                          <p:attrName>style.visibility</p:attrName>
                                        </p:attrNameLst>
                                      </p:cBhvr>
                                      <p:to>
                                        <p:strVal val="visible"/>
                                      </p:to>
                                    </p:set>
                                    <p:animEffect transition="in" filter="barn(outVertical)">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矩形 45">
            <a:extLst>
              <a:ext uri="{FF2B5EF4-FFF2-40B4-BE49-F238E27FC236}">
                <a16:creationId xmlns:a16="http://schemas.microsoft.com/office/drawing/2014/main" id="{34C9EAAD-2F96-42EC-A083-D4B74A5E5D45}"/>
              </a:ext>
            </a:extLst>
          </p:cNvPr>
          <p:cNvSpPr>
            <a:spLocks noChangeArrowheads="1"/>
          </p:cNvSpPr>
          <p:nvPr/>
        </p:nvSpPr>
        <p:spPr bwMode="auto">
          <a:xfrm>
            <a:off x="1599054" y="1159949"/>
            <a:ext cx="4383457" cy="760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zh-CN" altLang="en-US" sz="3200" b="1" dirty="0">
                <a:solidFill>
                  <a:srgbClr val="D11813"/>
                </a:solidFill>
                <a:latin typeface="微软雅黑" panose="020B0503020204020204" pitchFamily="34" charset="-122"/>
                <a:ea typeface="微软雅黑" panose="020B0503020204020204" pitchFamily="34" charset="-122"/>
              </a:rPr>
              <a:t>金日成欲武力统一朝鲜</a:t>
            </a:r>
          </a:p>
        </p:txBody>
      </p:sp>
      <p:sp>
        <p:nvSpPr>
          <p:cNvPr id="16" name="矩形 45">
            <a:extLst>
              <a:ext uri="{FF2B5EF4-FFF2-40B4-BE49-F238E27FC236}">
                <a16:creationId xmlns:a16="http://schemas.microsoft.com/office/drawing/2014/main" id="{020B9DE6-4861-4159-BDA4-D4162CD7D751}"/>
              </a:ext>
            </a:extLst>
          </p:cNvPr>
          <p:cNvSpPr>
            <a:spLocks noChangeArrowheads="1"/>
          </p:cNvSpPr>
          <p:nvPr/>
        </p:nvSpPr>
        <p:spPr bwMode="auto">
          <a:xfrm>
            <a:off x="6680507" y="3213671"/>
            <a:ext cx="3195527" cy="760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endParaRPr lang="zh-CN" altLang="en-US" sz="1400" dirty="0"/>
          </a:p>
        </p:txBody>
      </p:sp>
      <p:sp>
        <p:nvSpPr>
          <p:cNvPr id="7" name="矩形 6">
            <a:extLst>
              <a:ext uri="{FF2B5EF4-FFF2-40B4-BE49-F238E27FC236}">
                <a16:creationId xmlns:a16="http://schemas.microsoft.com/office/drawing/2014/main" id="{50B27FFA-3340-4FD2-8C84-009EBD7CECF4}"/>
              </a:ext>
            </a:extLst>
          </p:cNvPr>
          <p:cNvSpPr/>
          <p:nvPr/>
        </p:nvSpPr>
        <p:spPr>
          <a:xfrm>
            <a:off x="37713" y="313723"/>
            <a:ext cx="2646879" cy="830997"/>
          </a:xfrm>
          <a:prstGeom prst="rect">
            <a:avLst/>
          </a:prstGeom>
        </p:spPr>
        <p:txBody>
          <a:bodyPr wrap="none">
            <a:spAutoFit/>
          </a:bodyPr>
          <a:lstStyle/>
          <a:p>
            <a:pPr algn="ctr">
              <a:defRPr/>
            </a:pPr>
            <a:r>
              <a:rPr lang="zh-CN" altLang="en-US" sz="4800" b="1" dirty="0">
                <a:solidFill>
                  <a:srgbClr val="D11813"/>
                </a:solidFill>
                <a:latin typeface="微软雅黑" panose="020B0503020204020204" pitchFamily="34" charset="-122"/>
                <a:ea typeface="微软雅黑" panose="020B0503020204020204" pitchFamily="34" charset="-122"/>
              </a:rPr>
              <a:t>历史背景</a:t>
            </a:r>
          </a:p>
        </p:txBody>
      </p:sp>
      <p:sp>
        <p:nvSpPr>
          <p:cNvPr id="9" name="文本框 8">
            <a:extLst>
              <a:ext uri="{FF2B5EF4-FFF2-40B4-BE49-F238E27FC236}">
                <a16:creationId xmlns:a16="http://schemas.microsoft.com/office/drawing/2014/main" id="{C3B53FFA-403F-47E0-ADEB-2059B9D92089}"/>
              </a:ext>
            </a:extLst>
          </p:cNvPr>
          <p:cNvSpPr txBox="1"/>
          <p:nvPr/>
        </p:nvSpPr>
        <p:spPr>
          <a:xfrm>
            <a:off x="566987" y="1130301"/>
            <a:ext cx="678422" cy="769441"/>
          </a:xfrm>
          <a:prstGeom prst="rect">
            <a:avLst/>
          </a:prstGeom>
          <a:noFill/>
        </p:spPr>
        <p:txBody>
          <a:bodyPr wrap="square" rtlCol="0">
            <a:spAutoFit/>
          </a:bodyPr>
          <a:lstStyle/>
          <a:p>
            <a:pPr algn="ctr"/>
            <a:r>
              <a:rPr lang="en-US" altLang="zh-CN" sz="4400" b="1" dirty="0">
                <a:solidFill>
                  <a:srgbClr val="D11813"/>
                </a:solidFill>
                <a:latin typeface="微软雅黑" panose="020B0503020204020204" pitchFamily="34" charset="-122"/>
                <a:ea typeface="微软雅黑" panose="020B0503020204020204" pitchFamily="34" charset="-122"/>
              </a:rPr>
              <a:t>B</a:t>
            </a:r>
            <a:endParaRPr lang="zh-CN" altLang="en-US" sz="4400" b="1" dirty="0">
              <a:solidFill>
                <a:srgbClr val="D11813"/>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B987DF23-477F-4DA7-B1E2-41E18C821E0A}"/>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artisticLineDrawing/>
                    </a14:imgEffect>
                  </a14:imgLayer>
                </a14:imgProps>
              </a:ext>
              <a:ext uri="{28A0092B-C50C-407E-A947-70E740481C1C}">
                <a14:useLocalDpi xmlns:a14="http://schemas.microsoft.com/office/drawing/2010/main" val="0"/>
              </a:ext>
            </a:extLst>
          </a:blip>
          <a:srcRect t="12013" r="54517" b="2397"/>
          <a:stretch/>
        </p:blipFill>
        <p:spPr>
          <a:xfrm>
            <a:off x="37713" y="3835024"/>
            <a:ext cx="2729076" cy="3056884"/>
          </a:xfrm>
          <a:prstGeom prst="rect">
            <a:avLst/>
          </a:prstGeom>
        </p:spPr>
      </p:pic>
      <p:sp>
        <p:nvSpPr>
          <p:cNvPr id="14" name="矩形 13">
            <a:extLst>
              <a:ext uri="{FF2B5EF4-FFF2-40B4-BE49-F238E27FC236}">
                <a16:creationId xmlns:a16="http://schemas.microsoft.com/office/drawing/2014/main" id="{2BADF8CC-4A97-46F7-86E9-9071DD5DBA98}"/>
              </a:ext>
            </a:extLst>
          </p:cNvPr>
          <p:cNvSpPr/>
          <p:nvPr/>
        </p:nvSpPr>
        <p:spPr>
          <a:xfrm>
            <a:off x="1228422" y="1824036"/>
            <a:ext cx="8647612" cy="3539430"/>
          </a:xfrm>
          <a:prstGeom prst="rect">
            <a:avLst/>
          </a:prstGeom>
        </p:spPr>
        <p:txBody>
          <a:bodyPr wrap="square">
            <a:spAutoFit/>
          </a:bodyPr>
          <a:lstStyle/>
          <a:p>
            <a:r>
              <a:rPr lang="zh-CN" altLang="en-US" sz="2800" b="1" dirty="0">
                <a:solidFill>
                  <a:srgbClr val="FF0000"/>
                </a:solidFill>
              </a:rPr>
              <a:t>朝鲜半岛分裂为两个相互对立的国家以后，南北双方都试图通过武力实现民族的统一</a:t>
            </a:r>
            <a:r>
              <a:rPr lang="zh-CN" altLang="en-US" sz="2800" dirty="0"/>
              <a:t>。美国和苏联当时都无意在亚洲出现双方直接冲突的局面，因此，对其代理人均采取了限制和压抑的措施。</a:t>
            </a:r>
            <a:r>
              <a:rPr lang="en-US" altLang="zh-CN" sz="2800" dirty="0"/>
              <a:t>1950</a:t>
            </a:r>
            <a:r>
              <a:rPr lang="zh-CN" altLang="en-US" sz="2800" dirty="0"/>
              <a:t>年</a:t>
            </a:r>
            <a:r>
              <a:rPr lang="en-US" altLang="zh-CN" sz="2800" dirty="0"/>
              <a:t>1</a:t>
            </a:r>
            <a:r>
              <a:rPr lang="zh-CN" altLang="en-US" sz="2800" dirty="0"/>
              <a:t>月底，由于中苏条约谈判中来自中方的压力，莫斯科改变了主意。为了保证苏联在亚洲的战略利益，以朝鲜半岛南部的港口取代旅顺港，在</a:t>
            </a:r>
            <a:r>
              <a:rPr lang="en-US" altLang="zh-CN" sz="2800" dirty="0"/>
              <a:t>4</a:t>
            </a:r>
            <a:r>
              <a:rPr lang="zh-CN" altLang="en-US" sz="2800" dirty="0"/>
              <a:t>月</a:t>
            </a:r>
            <a:r>
              <a:rPr lang="en-US" altLang="zh-CN" sz="2800" dirty="0"/>
              <a:t>10</a:t>
            </a:r>
            <a:r>
              <a:rPr lang="zh-CN" altLang="en-US" sz="2800" dirty="0"/>
              <a:t>日－</a:t>
            </a:r>
            <a:r>
              <a:rPr lang="en-US" altLang="zh-CN" sz="2800" dirty="0"/>
              <a:t>25</a:t>
            </a:r>
            <a:r>
              <a:rPr lang="zh-CN" altLang="en-US" sz="2800" dirty="0"/>
              <a:t>日的秘密会谈中，斯大林与金日成详细讨论并最终批准了发动战争的计划。</a:t>
            </a:r>
          </a:p>
        </p:txBody>
      </p:sp>
    </p:spTree>
    <p:extLst>
      <p:ext uri="{BB962C8B-B14F-4D97-AF65-F5344CB8AC3E}">
        <p14:creationId xmlns:p14="http://schemas.microsoft.com/office/powerpoint/2010/main" val="2652503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200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3"/>
                                        </p:tgtEl>
                                        <p:attrNameLst>
                                          <p:attrName>ppt_y</p:attrName>
                                        </p:attrNameLst>
                                      </p:cBhvr>
                                      <p:tavLst>
                                        <p:tav tm="0">
                                          <p:val>
                                            <p:strVal val="#ppt_y"/>
                                          </p:val>
                                        </p:tav>
                                        <p:tav tm="100000">
                                          <p:val>
                                            <p:strVal val="#ppt_y"/>
                                          </p:val>
                                        </p:tav>
                                      </p:tavLst>
                                    </p:anim>
                                    <p:anim calcmode="lin" valueType="num">
                                      <p:cBhvr>
                                        <p:cTn id="9"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3"/>
                                        </p:tgtEl>
                                      </p:cBhvr>
                                    </p:animEffect>
                                  </p:childTnLst>
                                </p:cTn>
                              </p:par>
                              <p:par>
                                <p:cTn id="12" presetID="10" presetClass="entr" presetSubtype="0" fill="hold" grpId="0" nodeType="withEffect" nodePh="1">
                                  <p:stCondLst>
                                    <p:cond delay="2400"/>
                                  </p:stCondLst>
                                  <p:endCondLst>
                                    <p:cond evt="begin" delay="0">
                                      <p:tn val="12"/>
                                    </p:cond>
                                  </p:endCondLst>
                                  <p:iterate type="lt">
                                    <p:tmPct val="5000"/>
                                  </p:iterate>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41" presetClass="entr" presetSubtype="0" fill="hold" grpId="0" nodeType="withEffect">
                                  <p:stCondLst>
                                    <p:cond delay="0"/>
                                  </p:stCondLst>
                                  <p:iterate type="lt">
                                    <p:tmPct val="10000"/>
                                  </p:iterate>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7"/>
                                        </p:tgtEl>
                                        <p:attrNameLst>
                                          <p:attrName>ppt_y</p:attrName>
                                        </p:attrNameLst>
                                      </p:cBhvr>
                                      <p:tavLst>
                                        <p:tav tm="0">
                                          <p:val>
                                            <p:strVal val="#ppt_y"/>
                                          </p:val>
                                        </p:tav>
                                        <p:tav tm="100000">
                                          <p:val>
                                            <p:strVal val="#ppt_y"/>
                                          </p:val>
                                        </p:tav>
                                      </p:tavLst>
                                    </p:anim>
                                    <p:anim calcmode="lin" valueType="num">
                                      <p:cBhvr>
                                        <p:cTn id="19"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7"/>
                                        </p:tgtEl>
                                      </p:cBhvr>
                                    </p:animEffect>
                                  </p:childTnLst>
                                </p:cTn>
                              </p:par>
                              <p:par>
                                <p:cTn id="22" presetID="42" presetClass="entr" presetSubtype="0" fill="hold" grpId="0" nodeType="withEffect">
                                  <p:stCondLst>
                                    <p:cond delay="90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anim calcmode="lin" valueType="num">
                                      <p:cBhvr>
                                        <p:cTn id="25" dur="500" fill="hold"/>
                                        <p:tgtEl>
                                          <p:spTgt spid="9"/>
                                        </p:tgtEl>
                                        <p:attrNameLst>
                                          <p:attrName>ppt_x</p:attrName>
                                        </p:attrNameLst>
                                      </p:cBhvr>
                                      <p:tavLst>
                                        <p:tav tm="0">
                                          <p:val>
                                            <p:strVal val="#ppt_x"/>
                                          </p:val>
                                        </p:tav>
                                        <p:tav tm="100000">
                                          <p:val>
                                            <p:strVal val="#ppt_x"/>
                                          </p:val>
                                        </p:tav>
                                      </p:tavLst>
                                    </p:anim>
                                    <p:anim calcmode="lin" valueType="num">
                                      <p:cBhvr>
                                        <p:cTn id="26" dur="500" fill="hold"/>
                                        <p:tgtEl>
                                          <p:spTgt spid="9"/>
                                        </p:tgtEl>
                                        <p:attrNameLst>
                                          <p:attrName>ppt_y</p:attrName>
                                        </p:attrNameLst>
                                      </p:cBhvr>
                                      <p:tavLst>
                                        <p:tav tm="0">
                                          <p:val>
                                            <p:strVal val="#ppt_y+.1"/>
                                          </p:val>
                                        </p:tav>
                                        <p:tav tm="100000">
                                          <p:val>
                                            <p:strVal val="#ppt_y"/>
                                          </p:val>
                                        </p:tav>
                                      </p:tavLst>
                                    </p:anim>
                                  </p:childTnLst>
                                </p:cTn>
                              </p:par>
                              <p:par>
                                <p:cTn id="27" presetID="10" presetClass="entr" presetSubtype="0" fill="hold" nodeType="withEffect">
                                  <p:stCondLst>
                                    <p:cond delay="40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7"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矩形 45">
            <a:extLst>
              <a:ext uri="{FF2B5EF4-FFF2-40B4-BE49-F238E27FC236}">
                <a16:creationId xmlns:a16="http://schemas.microsoft.com/office/drawing/2014/main" id="{9B10F0B2-3F15-48BB-B1AD-66F7D185F1FE}"/>
              </a:ext>
            </a:extLst>
          </p:cNvPr>
          <p:cNvSpPr>
            <a:spLocks noChangeArrowheads="1"/>
          </p:cNvSpPr>
          <p:nvPr/>
        </p:nvSpPr>
        <p:spPr bwMode="auto">
          <a:xfrm>
            <a:off x="1242002" y="1310546"/>
            <a:ext cx="3195527" cy="760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endParaRPr lang="zh-CN" altLang="en-US" sz="1400" dirty="0"/>
          </a:p>
        </p:txBody>
      </p:sp>
      <p:sp>
        <p:nvSpPr>
          <p:cNvPr id="16" name="矩形 15">
            <a:extLst>
              <a:ext uri="{FF2B5EF4-FFF2-40B4-BE49-F238E27FC236}">
                <a16:creationId xmlns:a16="http://schemas.microsoft.com/office/drawing/2014/main" id="{0A016CF3-9F26-49A9-8991-B157EA249C60}"/>
              </a:ext>
            </a:extLst>
          </p:cNvPr>
          <p:cNvSpPr>
            <a:spLocks noChangeArrowheads="1"/>
          </p:cNvSpPr>
          <p:nvPr/>
        </p:nvSpPr>
        <p:spPr bwMode="auto">
          <a:xfrm>
            <a:off x="1255065" y="902668"/>
            <a:ext cx="5972586" cy="760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zh-CN" altLang="en-US" sz="3200" b="1" dirty="0">
                <a:solidFill>
                  <a:srgbClr val="D11813"/>
                </a:solidFill>
                <a:latin typeface="微软雅黑" panose="020B0503020204020204" pitchFamily="34" charset="-122"/>
                <a:ea typeface="微软雅黑" panose="020B0503020204020204" pitchFamily="34" charset="-122"/>
              </a:rPr>
              <a:t>美国越过三八线、威胁中国安全</a:t>
            </a:r>
          </a:p>
        </p:txBody>
      </p:sp>
      <p:sp>
        <p:nvSpPr>
          <p:cNvPr id="11" name="矩形 10">
            <a:extLst>
              <a:ext uri="{FF2B5EF4-FFF2-40B4-BE49-F238E27FC236}">
                <a16:creationId xmlns:a16="http://schemas.microsoft.com/office/drawing/2014/main" id="{25EA2303-82CC-4DDE-B8A6-C953F75FE74A}"/>
              </a:ext>
            </a:extLst>
          </p:cNvPr>
          <p:cNvSpPr/>
          <p:nvPr/>
        </p:nvSpPr>
        <p:spPr>
          <a:xfrm>
            <a:off x="0" y="98038"/>
            <a:ext cx="2646879" cy="830997"/>
          </a:xfrm>
          <a:prstGeom prst="rect">
            <a:avLst/>
          </a:prstGeom>
        </p:spPr>
        <p:txBody>
          <a:bodyPr wrap="none">
            <a:spAutoFit/>
          </a:bodyPr>
          <a:lstStyle/>
          <a:p>
            <a:pPr algn="ctr">
              <a:defRPr/>
            </a:pPr>
            <a:r>
              <a:rPr lang="zh-CN" altLang="en-US" sz="4800" b="1" dirty="0">
                <a:solidFill>
                  <a:srgbClr val="D11813"/>
                </a:solidFill>
                <a:latin typeface="微软雅黑" panose="020B0503020204020204" pitchFamily="34" charset="-122"/>
                <a:ea typeface="微软雅黑" panose="020B0503020204020204" pitchFamily="34" charset="-122"/>
              </a:rPr>
              <a:t>历史背景</a:t>
            </a:r>
          </a:p>
        </p:txBody>
      </p:sp>
      <p:sp>
        <p:nvSpPr>
          <p:cNvPr id="12" name="文本框 11">
            <a:extLst>
              <a:ext uri="{FF2B5EF4-FFF2-40B4-BE49-F238E27FC236}">
                <a16:creationId xmlns:a16="http://schemas.microsoft.com/office/drawing/2014/main" id="{B0E8CBE4-EFE7-4580-9DA6-6B66361C8786}"/>
              </a:ext>
            </a:extLst>
          </p:cNvPr>
          <p:cNvSpPr txBox="1"/>
          <p:nvPr/>
        </p:nvSpPr>
        <p:spPr>
          <a:xfrm>
            <a:off x="288322" y="925825"/>
            <a:ext cx="678422" cy="769441"/>
          </a:xfrm>
          <a:prstGeom prst="rect">
            <a:avLst/>
          </a:prstGeom>
          <a:noFill/>
        </p:spPr>
        <p:txBody>
          <a:bodyPr wrap="square" rtlCol="0">
            <a:spAutoFit/>
          </a:bodyPr>
          <a:lstStyle/>
          <a:p>
            <a:pPr algn="ctr"/>
            <a:r>
              <a:rPr lang="en-US" altLang="zh-CN" sz="4400" b="1" dirty="0">
                <a:solidFill>
                  <a:srgbClr val="D11813"/>
                </a:solidFill>
                <a:latin typeface="微软雅黑" panose="020B0503020204020204" pitchFamily="34" charset="-122"/>
                <a:ea typeface="微软雅黑" panose="020B0503020204020204" pitchFamily="34" charset="-122"/>
              </a:rPr>
              <a:t>C</a:t>
            </a:r>
            <a:endParaRPr lang="zh-CN" altLang="en-US" sz="4400" b="1" dirty="0">
              <a:solidFill>
                <a:srgbClr val="D11813"/>
              </a:solidFill>
              <a:latin typeface="微软雅黑" panose="020B0503020204020204" pitchFamily="34" charset="-122"/>
              <a:ea typeface="微软雅黑" panose="020B0503020204020204" pitchFamily="34" charset="-122"/>
            </a:endParaRPr>
          </a:p>
        </p:txBody>
      </p:sp>
      <p:pic>
        <p:nvPicPr>
          <p:cNvPr id="13" name="图片 12">
            <a:extLst>
              <a:ext uri="{FF2B5EF4-FFF2-40B4-BE49-F238E27FC236}">
                <a16:creationId xmlns:a16="http://schemas.microsoft.com/office/drawing/2014/main" id="{D2825D44-B1C6-44DE-83DF-7C5368506FBF}"/>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artisticLineDrawing/>
                    </a14:imgEffect>
                  </a14:imgLayer>
                </a14:imgProps>
              </a:ext>
              <a:ext uri="{28A0092B-C50C-407E-A947-70E740481C1C}">
                <a14:useLocalDpi xmlns:a14="http://schemas.microsoft.com/office/drawing/2010/main" val="0"/>
              </a:ext>
            </a:extLst>
          </a:blip>
          <a:srcRect t="12013" r="54517" b="2397"/>
          <a:stretch/>
        </p:blipFill>
        <p:spPr>
          <a:xfrm>
            <a:off x="0" y="3910961"/>
            <a:ext cx="2729076" cy="3056884"/>
          </a:xfrm>
          <a:prstGeom prst="rect">
            <a:avLst/>
          </a:prstGeom>
        </p:spPr>
      </p:pic>
      <p:sp>
        <p:nvSpPr>
          <p:cNvPr id="5" name="矩形 4">
            <a:extLst>
              <a:ext uri="{FF2B5EF4-FFF2-40B4-BE49-F238E27FC236}">
                <a16:creationId xmlns:a16="http://schemas.microsoft.com/office/drawing/2014/main" id="{CAEA4E68-7F65-4231-9058-C47145797816}"/>
              </a:ext>
            </a:extLst>
          </p:cNvPr>
          <p:cNvSpPr/>
          <p:nvPr/>
        </p:nvSpPr>
        <p:spPr>
          <a:xfrm>
            <a:off x="555383" y="2103144"/>
            <a:ext cx="10287044" cy="3970318"/>
          </a:xfrm>
          <a:prstGeom prst="rect">
            <a:avLst/>
          </a:prstGeom>
        </p:spPr>
        <p:txBody>
          <a:bodyPr wrap="square">
            <a:spAutoFit/>
          </a:bodyPr>
          <a:lstStyle/>
          <a:p>
            <a:r>
              <a:rPr lang="en-US" altLang="zh-CN" sz="2800" dirty="0"/>
              <a:t>1950</a:t>
            </a:r>
            <a:r>
              <a:rPr lang="zh-CN" altLang="en-US" sz="2800" dirty="0"/>
              <a:t>年</a:t>
            </a:r>
            <a:r>
              <a:rPr lang="en-US" altLang="zh-CN" sz="2800" dirty="0"/>
              <a:t>9</a:t>
            </a:r>
            <a:r>
              <a:rPr lang="zh-CN" altLang="en-US" sz="2800" dirty="0"/>
              <a:t>月</a:t>
            </a:r>
            <a:r>
              <a:rPr lang="en-US" altLang="zh-CN" sz="2800" dirty="0"/>
              <a:t>15</a:t>
            </a:r>
            <a:r>
              <a:rPr lang="zh-CN" altLang="en-US" sz="2800" dirty="0"/>
              <a:t>日，美军第</a:t>
            </a:r>
            <a:r>
              <a:rPr lang="en-US" altLang="zh-CN" sz="2800" dirty="0"/>
              <a:t>10</a:t>
            </a:r>
            <a:r>
              <a:rPr lang="zh-CN" altLang="en-US" sz="2800" dirty="0"/>
              <a:t>军于朝鲜半岛南部西海岸</a:t>
            </a:r>
            <a:r>
              <a:rPr lang="zh-CN" altLang="en-US" sz="2800" b="1" dirty="0">
                <a:solidFill>
                  <a:srgbClr val="FF0000"/>
                </a:solidFill>
              </a:rPr>
              <a:t>仁川登陆</a:t>
            </a:r>
            <a:r>
              <a:rPr lang="zh-CN" altLang="en-US" sz="2800" dirty="0"/>
              <a:t>，朝鲜人民军腹背受敌，损失严重，转入战略后退。</a:t>
            </a:r>
            <a:r>
              <a:rPr lang="en-US" altLang="zh-CN" sz="2800" dirty="0"/>
              <a:t>9</a:t>
            </a:r>
            <a:r>
              <a:rPr lang="zh-CN" altLang="en-US" sz="2800" dirty="0"/>
              <a:t>月</a:t>
            </a:r>
            <a:r>
              <a:rPr lang="en-US" altLang="zh-CN" sz="2800" dirty="0"/>
              <a:t>30</a:t>
            </a:r>
            <a:r>
              <a:rPr lang="zh-CN" altLang="en-US" sz="2800" dirty="0"/>
              <a:t>日，周恩来发表讲话，警告美国：“</a:t>
            </a:r>
            <a:r>
              <a:rPr lang="zh-CN" altLang="en-US" sz="2800" b="1" dirty="0">
                <a:solidFill>
                  <a:srgbClr val="FF0000"/>
                </a:solidFill>
              </a:rPr>
              <a:t>中国人民决不能容忍外国的侵略，也不能听任帝国主义者对自己的邻人肆行侵略而置之不理</a:t>
            </a:r>
            <a:r>
              <a:rPr lang="zh-CN" altLang="en-US" sz="2800" dirty="0"/>
              <a:t>。”但是麦克阿瑟认定中国不敢出兵与美国对抗，所以美国不顾中国政府的多次警告，</a:t>
            </a:r>
            <a:r>
              <a:rPr lang="en-US" altLang="zh-CN" sz="2800" dirty="0"/>
              <a:t>10</a:t>
            </a:r>
            <a:r>
              <a:rPr lang="zh-CN" altLang="en-US" sz="2800" dirty="0"/>
              <a:t>月</a:t>
            </a:r>
            <a:r>
              <a:rPr lang="en-US" altLang="zh-CN" sz="2800" dirty="0"/>
              <a:t>1</a:t>
            </a:r>
            <a:r>
              <a:rPr lang="zh-CN" altLang="en-US" sz="2800" dirty="0"/>
              <a:t>日</a:t>
            </a:r>
            <a:r>
              <a:rPr lang="zh-CN" altLang="en-US" sz="2800" b="1" dirty="0">
                <a:solidFill>
                  <a:schemeClr val="bg2"/>
                </a:solidFill>
              </a:rPr>
              <a:t>美军越过北纬</a:t>
            </a:r>
            <a:r>
              <a:rPr lang="en-US" altLang="zh-CN" sz="2800" b="1" dirty="0">
                <a:solidFill>
                  <a:schemeClr val="bg2"/>
                </a:solidFill>
              </a:rPr>
              <a:t>38°</a:t>
            </a:r>
            <a:r>
              <a:rPr lang="zh-CN" altLang="en-US" sz="2800" b="1" dirty="0">
                <a:solidFill>
                  <a:schemeClr val="bg2"/>
                </a:solidFill>
              </a:rPr>
              <a:t>线</a:t>
            </a:r>
            <a:r>
              <a:rPr lang="zh-CN" altLang="en-US" sz="2800" dirty="0"/>
              <a:t>，</a:t>
            </a:r>
            <a:r>
              <a:rPr lang="en-US" altLang="zh-CN" sz="2800" dirty="0"/>
              <a:t>19</a:t>
            </a:r>
            <a:r>
              <a:rPr lang="zh-CN" altLang="en-US" sz="2800" dirty="0"/>
              <a:t>日占领平壤，企图迅速占领整个朝鲜，并公然声称：“在历史上，鸭绿江并不是中朝两国截然划分的、不可逾越的障碍。”同时，</a:t>
            </a:r>
            <a:r>
              <a:rPr lang="zh-CN" altLang="en-US" sz="2800" b="1" dirty="0">
                <a:solidFill>
                  <a:schemeClr val="bg2"/>
                </a:solidFill>
              </a:rPr>
              <a:t>美国飞机多次侵入中国领空，轰炸丹东地区</a:t>
            </a:r>
            <a:r>
              <a:rPr lang="zh-CN" altLang="en-US" sz="2800" dirty="0"/>
              <a:t>，战火即将烧到鸭绿江边。</a:t>
            </a:r>
          </a:p>
        </p:txBody>
      </p:sp>
    </p:spTree>
    <p:extLst>
      <p:ext uri="{BB962C8B-B14F-4D97-AF65-F5344CB8AC3E}">
        <p14:creationId xmlns:p14="http://schemas.microsoft.com/office/powerpoint/2010/main" val="815804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310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par>
                                <p:cTn id="12" presetID="10" presetClass="entr" presetSubtype="0" fill="hold" grpId="0" nodeType="withEffect" nodePh="1">
                                  <p:stCondLst>
                                    <p:cond delay="3500"/>
                                  </p:stCondLst>
                                  <p:endCondLst>
                                    <p:cond evt="begin" delay="0">
                                      <p:tn val="12"/>
                                    </p:cond>
                                  </p:endCondLst>
                                  <p:iterate type="lt">
                                    <p:tmPct val="5000"/>
                                  </p:iterate>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par>
                                <p:cTn id="15" presetID="41" presetClass="entr" presetSubtype="0" fill="hold" grpId="0" nodeType="withEffect">
                                  <p:stCondLst>
                                    <p:cond delay="0"/>
                                  </p:stCondLst>
                                  <p:iterate type="lt">
                                    <p:tmPct val="10000"/>
                                  </p:iterate>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1"/>
                                        </p:tgtEl>
                                        <p:attrNameLst>
                                          <p:attrName>ppt_y</p:attrName>
                                        </p:attrNameLst>
                                      </p:cBhvr>
                                      <p:tavLst>
                                        <p:tav tm="0">
                                          <p:val>
                                            <p:strVal val="#ppt_y"/>
                                          </p:val>
                                        </p:tav>
                                        <p:tav tm="100000">
                                          <p:val>
                                            <p:strVal val="#ppt_y"/>
                                          </p:val>
                                        </p:tav>
                                      </p:tavLst>
                                    </p:anim>
                                    <p:anim calcmode="lin" valueType="num">
                                      <p:cBhvr>
                                        <p:cTn id="19"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1"/>
                                        </p:tgtEl>
                                      </p:cBhvr>
                                    </p:animEffect>
                                  </p:childTnLst>
                                </p:cTn>
                              </p:par>
                              <p:par>
                                <p:cTn id="22" presetID="42" presetClass="entr" presetSubtype="0" fill="hold" grpId="0" nodeType="withEffect">
                                  <p:stCondLst>
                                    <p:cond delay="90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anim calcmode="lin" valueType="num">
                                      <p:cBhvr>
                                        <p:cTn id="25" dur="500" fill="hold"/>
                                        <p:tgtEl>
                                          <p:spTgt spid="12"/>
                                        </p:tgtEl>
                                        <p:attrNameLst>
                                          <p:attrName>ppt_x</p:attrName>
                                        </p:attrNameLst>
                                      </p:cBhvr>
                                      <p:tavLst>
                                        <p:tav tm="0">
                                          <p:val>
                                            <p:strVal val="#ppt_x"/>
                                          </p:val>
                                        </p:tav>
                                        <p:tav tm="100000">
                                          <p:val>
                                            <p:strVal val="#ppt_x"/>
                                          </p:val>
                                        </p:tav>
                                      </p:tavLst>
                                    </p:anim>
                                    <p:anim calcmode="lin" valueType="num">
                                      <p:cBhvr>
                                        <p:cTn id="26" dur="500" fill="hold"/>
                                        <p:tgtEl>
                                          <p:spTgt spid="12"/>
                                        </p:tgtEl>
                                        <p:attrNameLst>
                                          <p:attrName>ppt_y</p:attrName>
                                        </p:attrNameLst>
                                      </p:cBhvr>
                                      <p:tavLst>
                                        <p:tav tm="0">
                                          <p:val>
                                            <p:strVal val="#ppt_y+.1"/>
                                          </p:val>
                                        </p:tav>
                                        <p:tav tm="100000">
                                          <p:val>
                                            <p:strVal val="#ppt_y"/>
                                          </p:val>
                                        </p:tav>
                                      </p:tavLst>
                                    </p:anim>
                                  </p:childTnLst>
                                </p:cTn>
                              </p:par>
                              <p:par>
                                <p:cTn id="27" presetID="10" presetClass="entr" presetSubtype="0" fill="hold" nodeType="withEffect">
                                  <p:stCondLst>
                                    <p:cond delay="40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1"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矩形 16"/>
          <p:cNvSpPr/>
          <p:nvPr/>
        </p:nvSpPr>
        <p:spPr>
          <a:xfrm>
            <a:off x="248026" y="150906"/>
            <a:ext cx="2441695" cy="769441"/>
          </a:xfrm>
          <a:prstGeom prst="rect">
            <a:avLst/>
          </a:prstGeom>
        </p:spPr>
        <p:txBody>
          <a:bodyPr wrap="none">
            <a:spAutoFit/>
          </a:bodyPr>
          <a:lstStyle/>
          <a:p>
            <a:pPr algn="ctr">
              <a:defRPr/>
            </a:pPr>
            <a:r>
              <a:rPr lang="zh-CN" altLang="en-US" sz="4400" b="1" dirty="0">
                <a:solidFill>
                  <a:srgbClr val="D11813"/>
                </a:solidFill>
                <a:latin typeface="微软雅黑" panose="020B0503020204020204" pitchFamily="34" charset="-122"/>
                <a:ea typeface="微软雅黑" panose="020B0503020204020204" pitchFamily="34" charset="-122"/>
              </a:rPr>
              <a:t>历史背景</a:t>
            </a:r>
          </a:p>
        </p:txBody>
      </p:sp>
      <p:pic>
        <p:nvPicPr>
          <p:cNvPr id="24" name="图片 23">
            <a:extLst>
              <a:ext uri="{FF2B5EF4-FFF2-40B4-BE49-F238E27FC236}">
                <a16:creationId xmlns:a16="http://schemas.microsoft.com/office/drawing/2014/main" id="{441C1A7F-11E1-4097-9A07-8CCA555F92C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860302" y="1311458"/>
            <a:ext cx="5553830" cy="3644960"/>
          </a:xfrm>
          <a:prstGeom prst="rect">
            <a:avLst/>
          </a:prstGeom>
        </p:spPr>
      </p:pic>
      <p:sp>
        <p:nvSpPr>
          <p:cNvPr id="25" name="矩形 24">
            <a:extLst>
              <a:ext uri="{FF2B5EF4-FFF2-40B4-BE49-F238E27FC236}">
                <a16:creationId xmlns:a16="http://schemas.microsoft.com/office/drawing/2014/main" id="{47AC6678-157A-4538-8170-F31435A6F27A}"/>
              </a:ext>
            </a:extLst>
          </p:cNvPr>
          <p:cNvSpPr/>
          <p:nvPr/>
        </p:nvSpPr>
        <p:spPr>
          <a:xfrm>
            <a:off x="1200161" y="3568499"/>
            <a:ext cx="1747122" cy="45318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solidFill>
                  <a:schemeClr val="bg1"/>
                </a:solidFill>
                <a:latin typeface="微软雅黑" panose="020B0503020204020204" pitchFamily="34" charset="-122"/>
                <a:ea typeface="微软雅黑" panose="020B0503020204020204" pitchFamily="34" charset="-122"/>
              </a:rPr>
              <a:t>输入标题</a:t>
            </a:r>
          </a:p>
        </p:txBody>
      </p:sp>
      <p:sp>
        <p:nvSpPr>
          <p:cNvPr id="26" name="矩形 25">
            <a:extLst>
              <a:ext uri="{FF2B5EF4-FFF2-40B4-BE49-F238E27FC236}">
                <a16:creationId xmlns:a16="http://schemas.microsoft.com/office/drawing/2014/main" id="{49D703E8-739C-4E8D-8952-836C3FD7EFCF}"/>
              </a:ext>
            </a:extLst>
          </p:cNvPr>
          <p:cNvSpPr/>
          <p:nvPr/>
        </p:nvSpPr>
        <p:spPr>
          <a:xfrm>
            <a:off x="1364538" y="5434606"/>
            <a:ext cx="4061224" cy="45318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solidFill>
                  <a:schemeClr val="tx1"/>
                </a:solidFill>
                <a:latin typeface="微软雅黑" panose="020B0503020204020204" pitchFamily="34" charset="-122"/>
                <a:ea typeface="微软雅黑" panose="020B0503020204020204" pitchFamily="34" charset="-122"/>
              </a:rPr>
              <a:t>中国人民群情激愤</a:t>
            </a:r>
            <a:endParaRPr lang="en-US" altLang="zh-CN" sz="2400" b="1" dirty="0">
              <a:solidFill>
                <a:schemeClr val="tx1"/>
              </a:solidFill>
              <a:latin typeface="微软雅黑" panose="020B0503020204020204" pitchFamily="34" charset="-122"/>
              <a:ea typeface="微软雅黑" panose="020B0503020204020204" pitchFamily="34" charset="-122"/>
            </a:endParaRPr>
          </a:p>
          <a:p>
            <a:pPr algn="ctr">
              <a:defRPr/>
            </a:pPr>
            <a:r>
              <a:rPr lang="zh-CN" altLang="en-US" sz="2400" dirty="0">
                <a:solidFill>
                  <a:schemeClr val="bg1"/>
                </a:solidFill>
                <a:latin typeface="微软雅黑" panose="020B0503020204020204" pitchFamily="34" charset="-122"/>
                <a:ea typeface="微软雅黑" panose="020B0503020204020204" pitchFamily="34" charset="-122"/>
              </a:rPr>
              <a:t> </a:t>
            </a:r>
          </a:p>
        </p:txBody>
      </p:sp>
      <p:sp>
        <p:nvSpPr>
          <p:cNvPr id="9" name="矩形 8">
            <a:extLst>
              <a:ext uri="{FF2B5EF4-FFF2-40B4-BE49-F238E27FC236}">
                <a16:creationId xmlns:a16="http://schemas.microsoft.com/office/drawing/2014/main" id="{4DC1E5C4-1160-4FAA-AA84-29FD662ADCD4}"/>
              </a:ext>
            </a:extLst>
          </p:cNvPr>
          <p:cNvSpPr/>
          <p:nvPr/>
        </p:nvSpPr>
        <p:spPr>
          <a:xfrm>
            <a:off x="6464878" y="5375940"/>
            <a:ext cx="4061224" cy="45318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solidFill>
                  <a:schemeClr val="tx1"/>
                </a:solidFill>
                <a:latin typeface="微软雅黑" panose="020B0503020204020204" pitchFamily="34" charset="-122"/>
                <a:ea typeface="微软雅黑" panose="020B0503020204020204" pitchFamily="34" charset="-122"/>
              </a:rPr>
              <a:t>人民志愿军横跨鸭绿江</a:t>
            </a:r>
            <a:endParaRPr lang="en-US" altLang="zh-CN" sz="2400" b="1" dirty="0">
              <a:solidFill>
                <a:schemeClr val="tx1"/>
              </a:solidFill>
              <a:latin typeface="微软雅黑" panose="020B0503020204020204" pitchFamily="34" charset="-122"/>
              <a:ea typeface="微软雅黑" panose="020B0503020204020204" pitchFamily="34" charset="-122"/>
            </a:endParaRPr>
          </a:p>
          <a:p>
            <a:pPr algn="ctr">
              <a:defRPr/>
            </a:pPr>
            <a:r>
              <a:rPr lang="zh-CN" altLang="en-US" sz="2400" dirty="0">
                <a:solidFill>
                  <a:schemeClr val="bg1"/>
                </a:solidFill>
                <a:latin typeface="微软雅黑" panose="020B0503020204020204" pitchFamily="34" charset="-122"/>
                <a:ea typeface="微软雅黑" panose="020B0503020204020204" pitchFamily="34" charset="-122"/>
              </a:rPr>
              <a:t> </a:t>
            </a:r>
          </a:p>
        </p:txBody>
      </p:sp>
      <p:pic>
        <p:nvPicPr>
          <p:cNvPr id="10" name="图片 9">
            <a:extLst>
              <a:ext uri="{FF2B5EF4-FFF2-40B4-BE49-F238E27FC236}">
                <a16:creationId xmlns:a16="http://schemas.microsoft.com/office/drawing/2014/main" id="{EC639F30-5C28-403D-8364-1D2269D06F2E}"/>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artisticLineDrawing/>
                    </a14:imgEffect>
                  </a14:imgLayer>
                </a14:imgProps>
              </a:ext>
              <a:ext uri="{28A0092B-C50C-407E-A947-70E740481C1C}">
                <a14:useLocalDpi xmlns:a14="http://schemas.microsoft.com/office/drawing/2010/main" val="0"/>
              </a:ext>
            </a:extLst>
          </a:blip>
          <a:srcRect t="12013" r="54517" b="2397"/>
          <a:stretch/>
        </p:blipFill>
        <p:spPr>
          <a:xfrm>
            <a:off x="0" y="3779768"/>
            <a:ext cx="2729076" cy="3056884"/>
          </a:xfrm>
          <a:prstGeom prst="rect">
            <a:avLst/>
          </a:prstGeom>
        </p:spPr>
      </p:pic>
      <p:pic>
        <p:nvPicPr>
          <p:cNvPr id="27" name="图片 26">
            <a:extLst>
              <a:ext uri="{FF2B5EF4-FFF2-40B4-BE49-F238E27FC236}">
                <a16:creationId xmlns:a16="http://schemas.microsoft.com/office/drawing/2014/main" id="{03BF443B-DD46-4F7B-B2EE-670E0C31AE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7868" y="1196801"/>
            <a:ext cx="4757169" cy="3759617"/>
          </a:xfrm>
          <a:prstGeom prst="rect">
            <a:avLst/>
          </a:prstGeom>
        </p:spPr>
      </p:pic>
    </p:spTree>
    <p:extLst>
      <p:ext uri="{BB962C8B-B14F-4D97-AF65-F5344CB8AC3E}">
        <p14:creationId xmlns:p14="http://schemas.microsoft.com/office/powerpoint/2010/main" val="304703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7"/>
                                        </p:tgtEl>
                                        <p:attrNameLst>
                                          <p:attrName>ppt_y</p:attrName>
                                        </p:attrNameLst>
                                      </p:cBhvr>
                                      <p:tavLst>
                                        <p:tav tm="0">
                                          <p:val>
                                            <p:strVal val="#ppt_y"/>
                                          </p:val>
                                        </p:tav>
                                        <p:tav tm="100000">
                                          <p:val>
                                            <p:strVal val="#ppt_y"/>
                                          </p:val>
                                        </p:tav>
                                      </p:tavLst>
                                    </p:anim>
                                    <p:anim calcmode="lin" valueType="num">
                                      <p:cBhvr>
                                        <p:cTn id="9"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7"/>
                                        </p:tgtEl>
                                      </p:cBhvr>
                                    </p:animEffect>
                                  </p:childTnLst>
                                </p:cTn>
                              </p:par>
                              <p:par>
                                <p:cTn id="12" presetID="10" presetClass="entr" presetSubtype="0" fill="hold" grpId="0" nodeType="withEffect">
                                  <p:stCondLst>
                                    <p:cond delay="1800"/>
                                  </p:stCondLst>
                                  <p:iterate type="lt">
                                    <p:tmPct val="10000"/>
                                  </p:iterate>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par>
                                <p:cTn id="15" presetID="10" presetClass="entr" presetSubtype="0" fill="hold" grpId="0" nodeType="withEffect">
                                  <p:stCondLst>
                                    <p:cond delay="1800"/>
                                  </p:stCondLst>
                                  <p:iterate type="lt">
                                    <p:tmPct val="10000"/>
                                  </p:iterate>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par>
                                <p:cTn id="18" presetID="10" presetClass="entr" presetSubtype="0" fill="hold" grpId="0" nodeType="withEffect">
                                  <p:stCondLst>
                                    <p:cond delay="1800"/>
                                  </p:stCondLst>
                                  <p:iterate type="lt">
                                    <p:tmPct val="10000"/>
                                  </p:iterate>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40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5" grpId="0"/>
      <p:bldP spid="26"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45"/>
          <p:cNvSpPr>
            <a:spLocks noChangeArrowheads="1"/>
          </p:cNvSpPr>
          <p:nvPr/>
        </p:nvSpPr>
        <p:spPr bwMode="auto">
          <a:xfrm>
            <a:off x="6745821" y="1657279"/>
            <a:ext cx="3195527" cy="760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endParaRPr lang="zh-CN" altLang="en-US" sz="1400" dirty="0"/>
          </a:p>
        </p:txBody>
      </p:sp>
      <p:sp>
        <p:nvSpPr>
          <p:cNvPr id="39" name="矩形 45"/>
          <p:cNvSpPr>
            <a:spLocks noChangeArrowheads="1"/>
          </p:cNvSpPr>
          <p:nvPr/>
        </p:nvSpPr>
        <p:spPr bwMode="auto">
          <a:xfrm>
            <a:off x="1361153" y="1144720"/>
            <a:ext cx="3195527" cy="760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zh-CN" altLang="en-US" sz="3200" b="1" dirty="0">
                <a:solidFill>
                  <a:srgbClr val="D11813"/>
                </a:solidFill>
                <a:latin typeface="微软雅黑" panose="020B0503020204020204" pitchFamily="34" charset="-122"/>
                <a:ea typeface="微软雅黑" panose="020B0503020204020204" pitchFamily="34" charset="-122"/>
              </a:rPr>
              <a:t>入朝参战</a:t>
            </a:r>
          </a:p>
        </p:txBody>
      </p:sp>
      <p:sp>
        <p:nvSpPr>
          <p:cNvPr id="50" name="文本框 49"/>
          <p:cNvSpPr txBox="1"/>
          <p:nvPr/>
        </p:nvSpPr>
        <p:spPr>
          <a:xfrm>
            <a:off x="566987" y="1130301"/>
            <a:ext cx="678422" cy="769441"/>
          </a:xfrm>
          <a:prstGeom prst="rect">
            <a:avLst/>
          </a:prstGeom>
          <a:noFill/>
        </p:spPr>
        <p:txBody>
          <a:bodyPr wrap="square" rtlCol="0">
            <a:spAutoFit/>
          </a:bodyPr>
          <a:lstStyle/>
          <a:p>
            <a:pPr algn="ctr"/>
            <a:r>
              <a:rPr lang="en-US" altLang="zh-CN" sz="4400" b="1" dirty="0">
                <a:solidFill>
                  <a:srgbClr val="D11813"/>
                </a:solidFill>
                <a:latin typeface="微软雅黑" panose="020B0503020204020204" pitchFamily="34" charset="-122"/>
                <a:ea typeface="微软雅黑" panose="020B0503020204020204" pitchFamily="34" charset="-122"/>
              </a:rPr>
              <a:t>A</a:t>
            </a:r>
            <a:endParaRPr lang="zh-CN" altLang="en-US" sz="4400" b="1" dirty="0">
              <a:solidFill>
                <a:srgbClr val="D11813"/>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95C68C30-92C4-44DE-A980-468D9B859C89}"/>
              </a:ext>
            </a:extLst>
          </p:cNvPr>
          <p:cNvSpPr/>
          <p:nvPr/>
        </p:nvSpPr>
        <p:spPr>
          <a:xfrm>
            <a:off x="37714" y="313723"/>
            <a:ext cx="2646879" cy="830997"/>
          </a:xfrm>
          <a:prstGeom prst="rect">
            <a:avLst/>
          </a:prstGeom>
        </p:spPr>
        <p:txBody>
          <a:bodyPr wrap="none">
            <a:spAutoFit/>
          </a:bodyPr>
          <a:lstStyle/>
          <a:p>
            <a:pPr algn="ctr">
              <a:defRPr/>
            </a:pPr>
            <a:r>
              <a:rPr lang="zh-CN" altLang="en-US" sz="4800" b="1" dirty="0">
                <a:solidFill>
                  <a:srgbClr val="D11813"/>
                </a:solidFill>
                <a:latin typeface="微软雅黑" panose="020B0503020204020204" pitchFamily="34" charset="-122"/>
                <a:ea typeface="微软雅黑" panose="020B0503020204020204" pitchFamily="34" charset="-122"/>
              </a:rPr>
              <a:t>战争历程</a:t>
            </a:r>
          </a:p>
        </p:txBody>
      </p:sp>
      <p:pic>
        <p:nvPicPr>
          <p:cNvPr id="7" name="图片 6">
            <a:extLst>
              <a:ext uri="{FF2B5EF4-FFF2-40B4-BE49-F238E27FC236}">
                <a16:creationId xmlns:a16="http://schemas.microsoft.com/office/drawing/2014/main" id="{BEC1392C-5660-4E23-A9E7-F437CA2E6C7C}"/>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artisticLineDrawing/>
                    </a14:imgEffect>
                  </a14:imgLayer>
                </a14:imgProps>
              </a:ext>
              <a:ext uri="{28A0092B-C50C-407E-A947-70E740481C1C}">
                <a14:useLocalDpi xmlns:a14="http://schemas.microsoft.com/office/drawing/2010/main" val="0"/>
              </a:ext>
            </a:extLst>
          </a:blip>
          <a:srcRect t="12013" r="54517" b="2397"/>
          <a:stretch/>
        </p:blipFill>
        <p:spPr>
          <a:xfrm>
            <a:off x="0" y="3779768"/>
            <a:ext cx="2729076" cy="3056884"/>
          </a:xfrm>
          <a:prstGeom prst="rect">
            <a:avLst/>
          </a:prstGeom>
        </p:spPr>
      </p:pic>
      <p:sp>
        <p:nvSpPr>
          <p:cNvPr id="6" name="矩形 5">
            <a:extLst>
              <a:ext uri="{FF2B5EF4-FFF2-40B4-BE49-F238E27FC236}">
                <a16:creationId xmlns:a16="http://schemas.microsoft.com/office/drawing/2014/main" id="{5D9651D0-3A03-4CFB-81CC-B6E0A5C9F29A}"/>
              </a:ext>
            </a:extLst>
          </p:cNvPr>
          <p:cNvSpPr/>
          <p:nvPr/>
        </p:nvSpPr>
        <p:spPr>
          <a:xfrm>
            <a:off x="566987" y="1705523"/>
            <a:ext cx="10317041" cy="5016758"/>
          </a:xfrm>
          <a:prstGeom prst="rect">
            <a:avLst/>
          </a:prstGeom>
        </p:spPr>
        <p:txBody>
          <a:bodyPr wrap="square">
            <a:spAutoFit/>
          </a:bodyPr>
          <a:lstStyle/>
          <a:p>
            <a:r>
              <a:rPr lang="en-US" altLang="zh-CN" sz="3200" dirty="0"/>
              <a:t>1950</a:t>
            </a:r>
            <a:r>
              <a:rPr lang="zh-CN" altLang="en-US" sz="3200" dirty="0"/>
              <a:t>年</a:t>
            </a:r>
            <a:r>
              <a:rPr lang="en-US" altLang="zh-CN" sz="3200" dirty="0"/>
              <a:t>10</a:t>
            </a:r>
            <a:r>
              <a:rPr lang="zh-CN" altLang="en-US" sz="3200" dirty="0"/>
              <a:t>月</a:t>
            </a:r>
            <a:r>
              <a:rPr lang="en-US" altLang="zh-CN" sz="3200" dirty="0"/>
              <a:t>19</a:t>
            </a:r>
            <a:r>
              <a:rPr lang="zh-CN" altLang="en-US" sz="3200" dirty="0"/>
              <a:t>日，中国人民志愿军在司令员兼政治委员</a:t>
            </a:r>
            <a:r>
              <a:rPr lang="zh-CN" altLang="en-US" sz="3200" dirty="0">
                <a:solidFill>
                  <a:srgbClr val="D11813"/>
                </a:solidFill>
              </a:rPr>
              <a:t>彭德怀</a:t>
            </a:r>
            <a:r>
              <a:rPr lang="zh-CN" altLang="en-US" sz="3200" dirty="0"/>
              <a:t>率领下，跨过</a:t>
            </a:r>
            <a:r>
              <a:rPr lang="zh-CN" altLang="en-US" sz="3200" dirty="0">
                <a:solidFill>
                  <a:srgbClr val="D11813"/>
                </a:solidFill>
              </a:rPr>
              <a:t>鸭鸭绿江</a:t>
            </a:r>
            <a:r>
              <a:rPr lang="zh-CN" altLang="en-US" sz="3200" dirty="0"/>
              <a:t>，赶赴朝鲜</a:t>
            </a:r>
            <a:r>
              <a:rPr lang="zh-CN" altLang="en-US" sz="3200" dirty="0">
                <a:solidFill>
                  <a:srgbClr val="D11813"/>
                </a:solidFill>
              </a:rPr>
              <a:t>战战场</a:t>
            </a:r>
            <a:r>
              <a:rPr lang="zh-CN" altLang="en-US" sz="3200" dirty="0"/>
              <a:t>，</a:t>
            </a:r>
            <a:r>
              <a:rPr lang="en-US" altLang="zh-CN" sz="3200" dirty="0"/>
              <a:t>25</a:t>
            </a:r>
            <a:r>
              <a:rPr lang="zh-CN" altLang="en-US" sz="3200" dirty="0"/>
              <a:t>日，揭开抗美援朝战争序幕。</a:t>
            </a:r>
          </a:p>
          <a:p>
            <a:r>
              <a:rPr lang="zh-CN" altLang="en-US" sz="3200" dirty="0"/>
              <a:t>从</a:t>
            </a:r>
            <a:r>
              <a:rPr lang="en-US" altLang="zh-CN" sz="3200" dirty="0"/>
              <a:t>1950</a:t>
            </a:r>
            <a:r>
              <a:rPr lang="zh-CN" altLang="en-US" sz="3200" dirty="0"/>
              <a:t>年</a:t>
            </a:r>
            <a:r>
              <a:rPr lang="en-US" altLang="zh-CN" sz="3200" dirty="0"/>
              <a:t>10</a:t>
            </a:r>
            <a:r>
              <a:rPr lang="zh-CN" altLang="en-US" sz="3200" dirty="0"/>
              <a:t>月</a:t>
            </a:r>
            <a:r>
              <a:rPr lang="en-US" altLang="zh-CN" sz="3200" dirty="0"/>
              <a:t>25</a:t>
            </a:r>
            <a:r>
              <a:rPr lang="zh-CN" altLang="en-US" sz="3200" dirty="0"/>
              <a:t>日～</a:t>
            </a:r>
            <a:r>
              <a:rPr lang="en-US" altLang="zh-CN" sz="3200" dirty="0"/>
              <a:t>1951</a:t>
            </a:r>
            <a:r>
              <a:rPr lang="zh-CN" altLang="en-US" sz="3200" dirty="0"/>
              <a:t>年</a:t>
            </a:r>
            <a:r>
              <a:rPr lang="en-US" altLang="zh-CN" sz="3200" dirty="0"/>
              <a:t>6</a:t>
            </a:r>
            <a:r>
              <a:rPr lang="zh-CN" altLang="en-US" sz="3200" dirty="0"/>
              <a:t>月</a:t>
            </a:r>
            <a:r>
              <a:rPr lang="en-US" altLang="zh-CN" sz="3200" dirty="0"/>
              <a:t>10</a:t>
            </a:r>
            <a:r>
              <a:rPr lang="zh-CN" altLang="en-US" sz="3200" dirty="0"/>
              <a:t>日，为抗美援朝战争第一阶段。这个阶段，中国人民志愿军和朝鲜人民军采取以</a:t>
            </a:r>
            <a:r>
              <a:rPr lang="zh-CN" altLang="en-US" sz="3200" dirty="0">
                <a:solidFill>
                  <a:srgbClr val="D11813"/>
                </a:solidFill>
              </a:rPr>
              <a:t>运动战</a:t>
            </a:r>
            <a:r>
              <a:rPr lang="zh-CN" altLang="en-US" sz="3200" dirty="0"/>
              <a:t>为主，与部分阵地战、</a:t>
            </a:r>
            <a:r>
              <a:rPr lang="zh-CN" altLang="en-US" sz="3200" dirty="0">
                <a:solidFill>
                  <a:srgbClr val="D11813"/>
                </a:solidFill>
              </a:rPr>
              <a:t>游击战</a:t>
            </a:r>
            <a:r>
              <a:rPr lang="zh-CN" altLang="en-US" sz="3200" dirty="0"/>
              <a:t>相结合的</a:t>
            </a:r>
            <a:r>
              <a:rPr lang="zh-CN" altLang="en-US" sz="3200" dirty="0">
                <a:solidFill>
                  <a:srgbClr val="D11813"/>
                </a:solidFill>
              </a:rPr>
              <a:t>方针</a:t>
            </a:r>
            <a:r>
              <a:rPr lang="zh-CN" altLang="en-US" sz="3200" dirty="0"/>
              <a:t>，连续进行了五次战略性战役。其特点是：战役规模的夜间作战和很少有战役间隙的</a:t>
            </a:r>
            <a:r>
              <a:rPr lang="zh-CN" altLang="en-US" sz="3200" dirty="0">
                <a:solidFill>
                  <a:srgbClr val="C00000"/>
                </a:solidFill>
              </a:rPr>
              <a:t>连续作战</a:t>
            </a:r>
            <a:r>
              <a:rPr lang="zh-CN" altLang="en-US" sz="3200" dirty="0"/>
              <a:t>，攻防转换频繁，战局变化急剧。</a:t>
            </a:r>
          </a:p>
          <a:p>
            <a:r>
              <a:rPr lang="zh-CN" altLang="en-US" sz="3200" dirty="0">
                <a:solidFill>
                  <a:srgbClr val="333333"/>
                </a:solidFill>
                <a:latin typeface="arial" panose="020B0604020202020204" pitchFamily="34" charset="0"/>
              </a:rPr>
              <a:t>。</a:t>
            </a:r>
            <a:endParaRPr lang="zh-CN" altLang="en-US" sz="3200" dirty="0"/>
          </a:p>
        </p:txBody>
      </p:sp>
    </p:spTree>
    <p:extLst>
      <p:ext uri="{BB962C8B-B14F-4D97-AF65-F5344CB8AC3E}">
        <p14:creationId xmlns:p14="http://schemas.microsoft.com/office/powerpoint/2010/main" val="1509650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90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anim calcmode="lin" valueType="num">
                                      <p:cBhvr>
                                        <p:cTn id="8" dur="500" fill="hold"/>
                                        <p:tgtEl>
                                          <p:spTgt spid="50"/>
                                        </p:tgtEl>
                                        <p:attrNameLst>
                                          <p:attrName>ppt_x</p:attrName>
                                        </p:attrNameLst>
                                      </p:cBhvr>
                                      <p:tavLst>
                                        <p:tav tm="0">
                                          <p:val>
                                            <p:strVal val="#ppt_x"/>
                                          </p:val>
                                        </p:tav>
                                        <p:tav tm="100000">
                                          <p:val>
                                            <p:strVal val="#ppt_x"/>
                                          </p:val>
                                        </p:tav>
                                      </p:tavLst>
                                    </p:anim>
                                    <p:anim calcmode="lin" valueType="num">
                                      <p:cBhvr>
                                        <p:cTn id="9" dur="500" fill="hold"/>
                                        <p:tgtEl>
                                          <p:spTgt spid="50"/>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900"/>
                                  </p:stCondLst>
                                  <p:iterate type="lt">
                                    <p:tmPct val="10000"/>
                                  </p:iterate>
                                  <p:childTnLst>
                                    <p:set>
                                      <p:cBhvr>
                                        <p:cTn id="11" dur="1" fill="hold">
                                          <p:stCondLst>
                                            <p:cond delay="0"/>
                                          </p:stCondLst>
                                        </p:cTn>
                                        <p:tgtEl>
                                          <p:spTgt spid="39"/>
                                        </p:tgtEl>
                                        <p:attrNameLst>
                                          <p:attrName>style.visibility</p:attrName>
                                        </p:attrNameLst>
                                      </p:cBhvr>
                                      <p:to>
                                        <p:strVal val="visible"/>
                                      </p:to>
                                    </p:set>
                                    <p:anim calcmode="lin" valueType="num">
                                      <p:cBhvr>
                                        <p:cTn id="12" dur="500" fill="hold"/>
                                        <p:tgtEl>
                                          <p:spTgt spid="39"/>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39"/>
                                        </p:tgtEl>
                                        <p:attrNameLst>
                                          <p:attrName>ppt_y</p:attrName>
                                        </p:attrNameLst>
                                      </p:cBhvr>
                                      <p:tavLst>
                                        <p:tav tm="0">
                                          <p:val>
                                            <p:strVal val="#ppt_y"/>
                                          </p:val>
                                        </p:tav>
                                        <p:tav tm="100000">
                                          <p:val>
                                            <p:strVal val="#ppt_y"/>
                                          </p:val>
                                        </p:tav>
                                      </p:tavLst>
                                    </p:anim>
                                    <p:anim calcmode="lin" valueType="num">
                                      <p:cBhvr>
                                        <p:cTn id="14" dur="500" fill="hold"/>
                                        <p:tgtEl>
                                          <p:spTgt spid="39"/>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3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39"/>
                                        </p:tgtEl>
                                      </p:cBhvr>
                                    </p:animEffect>
                                  </p:childTnLst>
                                </p:cTn>
                              </p:par>
                              <p:par>
                                <p:cTn id="17" presetID="10" presetClass="entr" presetSubtype="0" fill="hold" grpId="0" nodeType="withEffect" nodePh="1">
                                  <p:stCondLst>
                                    <p:cond delay="1300"/>
                                  </p:stCondLst>
                                  <p:endCondLst>
                                    <p:cond evt="begin" delay="0">
                                      <p:tn val="17"/>
                                    </p:cond>
                                  </p:endCondLst>
                                  <p:iterate type="lt">
                                    <p:tmPct val="500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41" presetClass="entr" presetSubtype="0" fill="hold" grpId="0" nodeType="withEffect">
                                  <p:stCondLst>
                                    <p:cond delay="0"/>
                                  </p:stCondLst>
                                  <p:iterate type="lt">
                                    <p:tmPct val="10000"/>
                                  </p:iterate>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8"/>
                                        </p:tgtEl>
                                        <p:attrNameLst>
                                          <p:attrName>ppt_y</p:attrName>
                                        </p:attrNameLst>
                                      </p:cBhvr>
                                      <p:tavLst>
                                        <p:tav tm="0">
                                          <p:val>
                                            <p:strVal val="#ppt_y"/>
                                          </p:val>
                                        </p:tav>
                                        <p:tav tm="100000">
                                          <p:val>
                                            <p:strVal val="#ppt_y"/>
                                          </p:val>
                                        </p:tav>
                                      </p:tavLst>
                                    </p:anim>
                                    <p:anim calcmode="lin" valueType="num">
                                      <p:cBhvr>
                                        <p:cTn id="24"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8"/>
                                        </p:tgtEl>
                                      </p:cBhvr>
                                    </p:animEffect>
                                  </p:childTnLst>
                                </p:cTn>
                              </p:par>
                              <p:par>
                                <p:cTn id="27" presetID="10" presetClass="entr" presetSubtype="0" fill="hold" nodeType="withEffect">
                                  <p:stCondLst>
                                    <p:cond delay="4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50"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45"/>
          <p:cNvSpPr>
            <a:spLocks noChangeArrowheads="1"/>
          </p:cNvSpPr>
          <p:nvPr/>
        </p:nvSpPr>
        <p:spPr bwMode="auto">
          <a:xfrm>
            <a:off x="6745821" y="1657279"/>
            <a:ext cx="3195527" cy="760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endParaRPr lang="zh-CN" altLang="en-US" sz="1400" dirty="0"/>
          </a:p>
        </p:txBody>
      </p:sp>
      <p:sp>
        <p:nvSpPr>
          <p:cNvPr id="39" name="矩形 45"/>
          <p:cNvSpPr>
            <a:spLocks noChangeArrowheads="1"/>
          </p:cNvSpPr>
          <p:nvPr/>
        </p:nvSpPr>
        <p:spPr bwMode="auto">
          <a:xfrm>
            <a:off x="1361153" y="1144720"/>
            <a:ext cx="3195527" cy="760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zh-CN" altLang="en-US" sz="3200" b="1" dirty="0">
                <a:solidFill>
                  <a:srgbClr val="D11813"/>
                </a:solidFill>
                <a:latin typeface="微软雅黑" panose="020B0503020204020204" pitchFamily="34" charset="-122"/>
                <a:ea typeface="微软雅黑" panose="020B0503020204020204" pitchFamily="34" charset="-122"/>
              </a:rPr>
              <a:t>第二次战役</a:t>
            </a:r>
          </a:p>
        </p:txBody>
      </p:sp>
      <p:pic>
        <p:nvPicPr>
          <p:cNvPr id="7" name="图片 6">
            <a:extLst>
              <a:ext uri="{FF2B5EF4-FFF2-40B4-BE49-F238E27FC236}">
                <a16:creationId xmlns:a16="http://schemas.microsoft.com/office/drawing/2014/main" id="{BEC1392C-5660-4E23-A9E7-F437CA2E6C7C}"/>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artisticLineDrawing/>
                    </a14:imgEffect>
                  </a14:imgLayer>
                </a14:imgProps>
              </a:ext>
              <a:ext uri="{28A0092B-C50C-407E-A947-70E740481C1C}">
                <a14:useLocalDpi xmlns:a14="http://schemas.microsoft.com/office/drawing/2010/main" val="0"/>
              </a:ext>
            </a:extLst>
          </a:blip>
          <a:srcRect t="12013" r="54517" b="2397"/>
          <a:stretch/>
        </p:blipFill>
        <p:spPr>
          <a:xfrm>
            <a:off x="0" y="3779768"/>
            <a:ext cx="2729076" cy="3056884"/>
          </a:xfrm>
          <a:prstGeom prst="rect">
            <a:avLst/>
          </a:prstGeom>
        </p:spPr>
      </p:pic>
      <p:sp>
        <p:nvSpPr>
          <p:cNvPr id="8" name="文本框 7">
            <a:extLst>
              <a:ext uri="{FF2B5EF4-FFF2-40B4-BE49-F238E27FC236}">
                <a16:creationId xmlns:a16="http://schemas.microsoft.com/office/drawing/2014/main" id="{72ACA2A5-EFB0-450E-949E-2C25E0EB625E}"/>
              </a:ext>
            </a:extLst>
          </p:cNvPr>
          <p:cNvSpPr txBox="1"/>
          <p:nvPr/>
        </p:nvSpPr>
        <p:spPr>
          <a:xfrm>
            <a:off x="566987" y="1130301"/>
            <a:ext cx="678422" cy="769441"/>
          </a:xfrm>
          <a:prstGeom prst="rect">
            <a:avLst/>
          </a:prstGeom>
          <a:noFill/>
        </p:spPr>
        <p:txBody>
          <a:bodyPr wrap="square" rtlCol="0">
            <a:spAutoFit/>
          </a:bodyPr>
          <a:lstStyle/>
          <a:p>
            <a:pPr algn="ctr"/>
            <a:r>
              <a:rPr lang="en-US" altLang="zh-CN" sz="4400" b="1" dirty="0">
                <a:solidFill>
                  <a:srgbClr val="D11813"/>
                </a:solidFill>
                <a:latin typeface="微软雅黑" panose="020B0503020204020204" pitchFamily="34" charset="-122"/>
                <a:ea typeface="微软雅黑" panose="020B0503020204020204" pitchFamily="34" charset="-122"/>
              </a:rPr>
              <a:t>B </a:t>
            </a:r>
            <a:endParaRPr lang="zh-CN" altLang="en-US" sz="4400" b="1" dirty="0">
              <a:solidFill>
                <a:srgbClr val="D11813"/>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0B3080F7-1572-4202-8B8A-8890F13CC644}"/>
              </a:ext>
            </a:extLst>
          </p:cNvPr>
          <p:cNvSpPr/>
          <p:nvPr/>
        </p:nvSpPr>
        <p:spPr>
          <a:xfrm>
            <a:off x="566987" y="1899742"/>
            <a:ext cx="10317041" cy="4524315"/>
          </a:xfrm>
          <a:prstGeom prst="rect">
            <a:avLst/>
          </a:prstGeom>
        </p:spPr>
        <p:txBody>
          <a:bodyPr wrap="square">
            <a:spAutoFit/>
          </a:bodyPr>
          <a:lstStyle/>
          <a:p>
            <a:r>
              <a:rPr lang="en-US" altLang="zh-CN" sz="3200" dirty="0">
                <a:solidFill>
                  <a:srgbClr val="333333"/>
                </a:solidFill>
                <a:latin typeface="arial" panose="020B0604020202020204" pitchFamily="34" charset="0"/>
              </a:rPr>
              <a:t>	</a:t>
            </a:r>
            <a:r>
              <a:rPr lang="zh-CN" altLang="en-US" sz="3200" dirty="0">
                <a:solidFill>
                  <a:srgbClr val="333333"/>
                </a:solidFill>
                <a:latin typeface="arial" panose="020B0604020202020204" pitchFamily="34" charset="0"/>
              </a:rPr>
              <a:t>第二次战役是中国人民志愿军于</a:t>
            </a:r>
            <a:r>
              <a:rPr lang="en-US" altLang="zh-CN" sz="3200" dirty="0">
                <a:solidFill>
                  <a:srgbClr val="333333"/>
                </a:solidFill>
                <a:latin typeface="arial" panose="020B0604020202020204" pitchFamily="34" charset="0"/>
              </a:rPr>
              <a:t>1950</a:t>
            </a:r>
            <a:r>
              <a:rPr lang="zh-CN" altLang="en-US" sz="3200" dirty="0">
                <a:solidFill>
                  <a:srgbClr val="333333"/>
                </a:solidFill>
                <a:latin typeface="arial" panose="020B0604020202020204" pitchFamily="34" charset="0"/>
              </a:rPr>
              <a:t>年</a:t>
            </a:r>
            <a:r>
              <a:rPr lang="en-US" altLang="zh-CN" sz="3200" dirty="0">
                <a:solidFill>
                  <a:srgbClr val="333333"/>
                </a:solidFill>
                <a:latin typeface="arial" panose="020B0604020202020204" pitchFamily="34" charset="0"/>
              </a:rPr>
              <a:t>11</a:t>
            </a:r>
            <a:r>
              <a:rPr lang="zh-CN" altLang="en-US" sz="3200" dirty="0">
                <a:solidFill>
                  <a:srgbClr val="333333"/>
                </a:solidFill>
                <a:latin typeface="arial" panose="020B0604020202020204" pitchFamily="34" charset="0"/>
              </a:rPr>
              <a:t>月</a:t>
            </a:r>
            <a:r>
              <a:rPr lang="en-US" altLang="zh-CN" sz="3200" dirty="0">
                <a:solidFill>
                  <a:srgbClr val="333333"/>
                </a:solidFill>
                <a:latin typeface="arial" panose="020B0604020202020204" pitchFamily="34" charset="0"/>
              </a:rPr>
              <a:t>7</a:t>
            </a:r>
            <a:r>
              <a:rPr lang="zh-CN" altLang="en-US" sz="3200" dirty="0">
                <a:solidFill>
                  <a:srgbClr val="333333"/>
                </a:solidFill>
                <a:latin typeface="arial" panose="020B0604020202020204" pitchFamily="34" charset="0"/>
              </a:rPr>
              <a:t>日至</a:t>
            </a:r>
            <a:r>
              <a:rPr lang="en-US" altLang="zh-CN" sz="3200" dirty="0">
                <a:solidFill>
                  <a:srgbClr val="333333"/>
                </a:solidFill>
                <a:latin typeface="arial" panose="020B0604020202020204" pitchFamily="34" charset="0"/>
              </a:rPr>
              <a:t>12</a:t>
            </a:r>
            <a:r>
              <a:rPr lang="zh-CN" altLang="en-US" sz="3200" dirty="0">
                <a:solidFill>
                  <a:srgbClr val="333333"/>
                </a:solidFill>
                <a:latin typeface="arial" panose="020B0604020202020204" pitchFamily="34" charset="0"/>
              </a:rPr>
              <a:t>月</a:t>
            </a:r>
            <a:r>
              <a:rPr lang="en-US" altLang="zh-CN" sz="3200" dirty="0">
                <a:solidFill>
                  <a:srgbClr val="333333"/>
                </a:solidFill>
                <a:latin typeface="arial" panose="020B0604020202020204" pitchFamily="34" charset="0"/>
              </a:rPr>
              <a:t>24</a:t>
            </a:r>
            <a:r>
              <a:rPr lang="zh-CN" altLang="en-US" sz="3200" dirty="0">
                <a:solidFill>
                  <a:srgbClr val="333333"/>
                </a:solidFill>
                <a:latin typeface="arial" panose="020B0604020202020204" pitchFamily="34" charset="0"/>
              </a:rPr>
              <a:t>日，在朝鲜人民军配合下，将美国为首的“联合国军”及其指挥的韩国国军诱至预定战场后，对其</a:t>
            </a:r>
            <a:r>
              <a:rPr lang="zh-CN" altLang="en-US" sz="3200" dirty="0">
                <a:solidFill>
                  <a:srgbClr val="C00000"/>
                </a:solidFill>
                <a:latin typeface="arial" panose="020B0604020202020204" pitchFamily="34" charset="0"/>
              </a:rPr>
              <a:t>突然发起反击的战役</a:t>
            </a:r>
            <a:r>
              <a:rPr lang="zh-CN" altLang="en-US" sz="3200" dirty="0">
                <a:solidFill>
                  <a:srgbClr val="333333"/>
                </a:solidFill>
                <a:latin typeface="arial" panose="020B0604020202020204" pitchFamily="34" charset="0"/>
              </a:rPr>
              <a:t>，是</a:t>
            </a:r>
            <a:r>
              <a:rPr lang="zh-CN" altLang="en-US" sz="3200" dirty="0">
                <a:solidFill>
                  <a:srgbClr val="C00000"/>
                </a:solidFill>
                <a:latin typeface="arial" panose="020B0604020202020204" pitchFamily="34" charset="0"/>
              </a:rPr>
              <a:t>扭转朝鲜战局</a:t>
            </a:r>
            <a:r>
              <a:rPr lang="zh-CN" altLang="en-US" sz="3200" dirty="0">
                <a:solidFill>
                  <a:srgbClr val="333333"/>
                </a:solidFill>
                <a:latin typeface="arial" panose="020B0604020202020204" pitchFamily="34" charset="0"/>
              </a:rPr>
              <a:t>的一次战役。 “联合国军”兵败于西部战线的清川江两岸和东部战线的长津湖畔，</a:t>
            </a:r>
            <a:r>
              <a:rPr lang="zh-CN" altLang="en-US" sz="3200" dirty="0">
                <a:solidFill>
                  <a:srgbClr val="C00000"/>
                </a:solidFill>
                <a:latin typeface="arial" panose="020B0604020202020204" pitchFamily="34" charset="0"/>
              </a:rPr>
              <a:t>放弃平壤、元山，退至“三八线”以南</a:t>
            </a:r>
            <a:r>
              <a:rPr lang="zh-CN" altLang="en-US" sz="3200" dirty="0">
                <a:solidFill>
                  <a:srgbClr val="333333"/>
                </a:solidFill>
                <a:latin typeface="arial" panose="020B0604020202020204" pitchFamily="34" charset="0"/>
              </a:rPr>
              <a:t>。</a:t>
            </a:r>
            <a:endParaRPr lang="en-US" altLang="zh-CN" sz="3200" dirty="0">
              <a:solidFill>
                <a:srgbClr val="333333"/>
              </a:solidFill>
              <a:latin typeface="arial" panose="020B0604020202020204" pitchFamily="34" charset="0"/>
            </a:endParaRPr>
          </a:p>
          <a:p>
            <a:r>
              <a:rPr lang="zh-CN" altLang="en-US" sz="3200" dirty="0">
                <a:solidFill>
                  <a:srgbClr val="333333"/>
                </a:solidFill>
                <a:latin typeface="arial" panose="020B0604020202020204" pitchFamily="34" charset="0"/>
              </a:rPr>
              <a:t>“联合国军”兵败于西部战线的清川江两岸和东部战线的长津湖畔，被迫弃平壤、元山，分从陆路、海路退至“三八线”以南。第二次战役志愿军共歼敌</a:t>
            </a:r>
            <a:r>
              <a:rPr lang="en-US" altLang="zh-CN" sz="3200" dirty="0">
                <a:solidFill>
                  <a:srgbClr val="333333"/>
                </a:solidFill>
                <a:latin typeface="arial" panose="020B0604020202020204" pitchFamily="34" charset="0"/>
              </a:rPr>
              <a:t>36000</a:t>
            </a:r>
            <a:r>
              <a:rPr lang="zh-CN" altLang="en-US" sz="3200" dirty="0">
                <a:solidFill>
                  <a:srgbClr val="333333"/>
                </a:solidFill>
                <a:latin typeface="arial" panose="020B0604020202020204" pitchFamily="34" charset="0"/>
              </a:rPr>
              <a:t>多人。</a:t>
            </a:r>
            <a:endParaRPr lang="zh-CN" altLang="en-US" sz="3200" dirty="0"/>
          </a:p>
        </p:txBody>
      </p:sp>
      <p:sp>
        <p:nvSpPr>
          <p:cNvPr id="12" name="矩形 11">
            <a:extLst>
              <a:ext uri="{FF2B5EF4-FFF2-40B4-BE49-F238E27FC236}">
                <a16:creationId xmlns:a16="http://schemas.microsoft.com/office/drawing/2014/main" id="{53195BCD-27D9-4361-9499-C9D04D03E16F}"/>
              </a:ext>
            </a:extLst>
          </p:cNvPr>
          <p:cNvSpPr/>
          <p:nvPr/>
        </p:nvSpPr>
        <p:spPr>
          <a:xfrm>
            <a:off x="37714" y="313723"/>
            <a:ext cx="2646879" cy="830997"/>
          </a:xfrm>
          <a:prstGeom prst="rect">
            <a:avLst/>
          </a:prstGeom>
        </p:spPr>
        <p:txBody>
          <a:bodyPr wrap="none">
            <a:spAutoFit/>
          </a:bodyPr>
          <a:lstStyle/>
          <a:p>
            <a:pPr algn="ctr">
              <a:defRPr/>
            </a:pPr>
            <a:r>
              <a:rPr lang="zh-CN" altLang="en-US" sz="4800" b="1" dirty="0">
                <a:solidFill>
                  <a:srgbClr val="D11813"/>
                </a:solidFill>
                <a:latin typeface="微软雅黑" panose="020B0503020204020204" pitchFamily="34" charset="-122"/>
                <a:ea typeface="微软雅黑" panose="020B0503020204020204" pitchFamily="34" charset="-122"/>
              </a:rPr>
              <a:t>战争历程</a:t>
            </a:r>
          </a:p>
        </p:txBody>
      </p:sp>
    </p:spTree>
    <p:extLst>
      <p:ext uri="{BB962C8B-B14F-4D97-AF65-F5344CB8AC3E}">
        <p14:creationId xmlns:p14="http://schemas.microsoft.com/office/powerpoint/2010/main" val="205713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900"/>
                                  </p:stCondLst>
                                  <p:iterate type="lt">
                                    <p:tmPct val="10000"/>
                                  </p:iterate>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9"/>
                                        </p:tgtEl>
                                        <p:attrNameLst>
                                          <p:attrName>ppt_y</p:attrName>
                                        </p:attrNameLst>
                                      </p:cBhvr>
                                      <p:tavLst>
                                        <p:tav tm="0">
                                          <p:val>
                                            <p:strVal val="#ppt_y"/>
                                          </p:val>
                                        </p:tav>
                                        <p:tav tm="100000">
                                          <p:val>
                                            <p:strVal val="#ppt_y"/>
                                          </p:val>
                                        </p:tav>
                                      </p:tavLst>
                                    </p:anim>
                                    <p:anim calcmode="lin" valueType="num">
                                      <p:cBhvr>
                                        <p:cTn id="9" dur="500" fill="hold"/>
                                        <p:tgtEl>
                                          <p:spTgt spid="3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9"/>
                                        </p:tgtEl>
                                      </p:cBhvr>
                                    </p:animEffect>
                                  </p:childTnLst>
                                </p:cTn>
                              </p:par>
                              <p:par>
                                <p:cTn id="12" presetID="10" presetClass="entr" presetSubtype="0" fill="hold" grpId="0" nodeType="withEffect" nodePh="1">
                                  <p:stCondLst>
                                    <p:cond delay="1300"/>
                                  </p:stCondLst>
                                  <p:endCondLst>
                                    <p:cond evt="begin" delay="0">
                                      <p:tn val="12"/>
                                    </p:cond>
                                  </p:endCondLst>
                                  <p:iterate type="lt">
                                    <p:tmPct val="5000"/>
                                  </p:iterate>
                                  <p:childTnLst>
                                    <p:set>
                                      <p:cBhvr>
                                        <p:cTn id="13" dur="1" fill="hold">
                                          <p:stCondLst>
                                            <p:cond delay="0"/>
                                          </p:stCondLst>
                                        </p:cTn>
                                        <p:tgtEl>
                                          <p:spTgt spid="38"/>
                                        </p:tgtEl>
                                        <p:attrNameLst>
                                          <p:attrName>style.visibility</p:attrName>
                                        </p:attrNameLst>
                                      </p:cBhvr>
                                      <p:to>
                                        <p:strVal val="visible"/>
                                      </p:to>
                                    </p:set>
                                    <p:animEffect transition="in" filter="fade">
                                      <p:cBhvr>
                                        <p:cTn id="14" dur="500"/>
                                        <p:tgtEl>
                                          <p:spTgt spid="38"/>
                                        </p:tgtEl>
                                      </p:cBhvr>
                                    </p:animEffect>
                                  </p:childTnLst>
                                </p:cTn>
                              </p:par>
                              <p:par>
                                <p:cTn id="15" presetID="10" presetClass="entr" presetSubtype="0" fill="hold" nodeType="withEffect">
                                  <p:stCondLst>
                                    <p:cond delay="4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entr" presetSubtype="0" fill="hold" grpId="0" nodeType="withEffect">
                                  <p:stCondLst>
                                    <p:cond delay="90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anim calcmode="lin" valueType="num">
                                      <p:cBhvr>
                                        <p:cTn id="21" dur="500" fill="hold"/>
                                        <p:tgtEl>
                                          <p:spTgt spid="8"/>
                                        </p:tgtEl>
                                        <p:attrNameLst>
                                          <p:attrName>ppt_x</p:attrName>
                                        </p:attrNameLst>
                                      </p:cBhvr>
                                      <p:tavLst>
                                        <p:tav tm="0">
                                          <p:val>
                                            <p:strVal val="#ppt_x"/>
                                          </p:val>
                                        </p:tav>
                                        <p:tav tm="100000">
                                          <p:val>
                                            <p:strVal val="#ppt_x"/>
                                          </p:val>
                                        </p:tav>
                                      </p:tavLst>
                                    </p:anim>
                                    <p:anim calcmode="lin" valueType="num">
                                      <p:cBhvr>
                                        <p:cTn id="22" dur="500" fill="hold"/>
                                        <p:tgtEl>
                                          <p:spTgt spid="8"/>
                                        </p:tgtEl>
                                        <p:attrNameLst>
                                          <p:attrName>ppt_y</p:attrName>
                                        </p:attrNameLst>
                                      </p:cBhvr>
                                      <p:tavLst>
                                        <p:tav tm="0">
                                          <p:val>
                                            <p:strVal val="#ppt_y+.1"/>
                                          </p:val>
                                        </p:tav>
                                        <p:tav tm="100000">
                                          <p:val>
                                            <p:strVal val="#ppt_y"/>
                                          </p:val>
                                        </p:tav>
                                      </p:tavLst>
                                    </p:anim>
                                  </p:childTnLst>
                                </p:cTn>
                              </p:par>
                              <p:par>
                                <p:cTn id="23" presetID="41" presetClass="entr" presetSubtype="0" fill="hold" grpId="0" nodeType="withEffect">
                                  <p:stCondLst>
                                    <p:cond delay="0"/>
                                  </p:stCondLst>
                                  <p:iterate type="lt">
                                    <p:tmPct val="10000"/>
                                  </p:iterate>
                                  <p:childTnLst>
                                    <p:set>
                                      <p:cBhvr>
                                        <p:cTn id="24" dur="1" fill="hold">
                                          <p:stCondLst>
                                            <p:cond delay="0"/>
                                          </p:stCondLst>
                                        </p:cTn>
                                        <p:tgtEl>
                                          <p:spTgt spid="12"/>
                                        </p:tgtEl>
                                        <p:attrNameLst>
                                          <p:attrName>style.visibility</p:attrName>
                                        </p:attrNameLst>
                                      </p:cBhvr>
                                      <p:to>
                                        <p:strVal val="visible"/>
                                      </p:to>
                                    </p:set>
                                    <p:anim calcmode="lin" valueType="num">
                                      <p:cBhvr>
                                        <p:cTn id="25"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12"/>
                                        </p:tgtEl>
                                        <p:attrNameLst>
                                          <p:attrName>ppt_y</p:attrName>
                                        </p:attrNameLst>
                                      </p:cBhvr>
                                      <p:tavLst>
                                        <p:tav tm="0">
                                          <p:val>
                                            <p:strVal val="#ppt_y"/>
                                          </p:val>
                                        </p:tav>
                                        <p:tav tm="100000">
                                          <p:val>
                                            <p:strVal val="#ppt_y"/>
                                          </p:val>
                                        </p:tav>
                                      </p:tavLst>
                                    </p:anim>
                                    <p:anim calcmode="lin" valueType="num">
                                      <p:cBhvr>
                                        <p:cTn id="27"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8"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45"/>
          <p:cNvSpPr>
            <a:spLocks noChangeArrowheads="1"/>
          </p:cNvSpPr>
          <p:nvPr/>
        </p:nvSpPr>
        <p:spPr bwMode="auto">
          <a:xfrm>
            <a:off x="6745821" y="1657279"/>
            <a:ext cx="3195527" cy="760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endParaRPr lang="zh-CN" altLang="en-US" sz="1400" dirty="0"/>
          </a:p>
        </p:txBody>
      </p:sp>
      <p:sp>
        <p:nvSpPr>
          <p:cNvPr id="39" name="矩形 45"/>
          <p:cNvSpPr>
            <a:spLocks noChangeArrowheads="1"/>
          </p:cNvSpPr>
          <p:nvPr/>
        </p:nvSpPr>
        <p:spPr bwMode="auto">
          <a:xfrm>
            <a:off x="1361153" y="1144720"/>
            <a:ext cx="3195527" cy="760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zh-CN" altLang="en-US" sz="3200" b="1" dirty="0">
                <a:solidFill>
                  <a:srgbClr val="D11813"/>
                </a:solidFill>
                <a:latin typeface="微软雅黑" panose="020B0503020204020204" pitchFamily="34" charset="-122"/>
                <a:ea typeface="微软雅黑" panose="020B0503020204020204" pitchFamily="34" charset="-122"/>
              </a:rPr>
              <a:t>第三次战役</a:t>
            </a:r>
          </a:p>
        </p:txBody>
      </p:sp>
      <p:pic>
        <p:nvPicPr>
          <p:cNvPr id="7" name="图片 6">
            <a:extLst>
              <a:ext uri="{FF2B5EF4-FFF2-40B4-BE49-F238E27FC236}">
                <a16:creationId xmlns:a16="http://schemas.microsoft.com/office/drawing/2014/main" id="{BEC1392C-5660-4E23-A9E7-F437CA2E6C7C}"/>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artisticLineDrawing/>
                    </a14:imgEffect>
                  </a14:imgLayer>
                </a14:imgProps>
              </a:ext>
              <a:ext uri="{28A0092B-C50C-407E-A947-70E740481C1C}">
                <a14:useLocalDpi xmlns:a14="http://schemas.microsoft.com/office/drawing/2010/main" val="0"/>
              </a:ext>
            </a:extLst>
          </a:blip>
          <a:srcRect t="12013" r="54517" b="2397"/>
          <a:stretch/>
        </p:blipFill>
        <p:spPr>
          <a:xfrm>
            <a:off x="0" y="3779768"/>
            <a:ext cx="2729076" cy="3056884"/>
          </a:xfrm>
          <a:prstGeom prst="rect">
            <a:avLst/>
          </a:prstGeom>
        </p:spPr>
      </p:pic>
      <p:sp>
        <p:nvSpPr>
          <p:cNvPr id="6" name="矩形 5">
            <a:extLst>
              <a:ext uri="{FF2B5EF4-FFF2-40B4-BE49-F238E27FC236}">
                <a16:creationId xmlns:a16="http://schemas.microsoft.com/office/drawing/2014/main" id="{5D9651D0-3A03-4CFB-81CC-B6E0A5C9F29A}"/>
              </a:ext>
            </a:extLst>
          </p:cNvPr>
          <p:cNvSpPr/>
          <p:nvPr/>
        </p:nvSpPr>
        <p:spPr>
          <a:xfrm>
            <a:off x="566987" y="1745921"/>
            <a:ext cx="10382877" cy="5016758"/>
          </a:xfrm>
          <a:prstGeom prst="rect">
            <a:avLst/>
          </a:prstGeom>
        </p:spPr>
        <p:txBody>
          <a:bodyPr wrap="square">
            <a:spAutoFit/>
          </a:bodyPr>
          <a:lstStyle/>
          <a:p>
            <a:r>
              <a:rPr lang="en-US" altLang="zh-CN" sz="2800" dirty="0">
                <a:solidFill>
                  <a:srgbClr val="333333"/>
                </a:solidFill>
                <a:latin typeface="arial" panose="020B0604020202020204" pitchFamily="34" charset="0"/>
              </a:rPr>
              <a:t>	</a:t>
            </a:r>
            <a:r>
              <a:rPr lang="zh-CN" altLang="en-US" sz="3200" dirty="0">
                <a:solidFill>
                  <a:srgbClr val="333333"/>
                </a:solidFill>
                <a:latin typeface="arial" panose="020B0604020202020204" pitchFamily="34" charset="0"/>
              </a:rPr>
              <a:t>第三次战役是中国人民志愿军和朝鲜人民军于</a:t>
            </a:r>
            <a:r>
              <a:rPr lang="en-US" altLang="zh-CN" sz="3200" dirty="0">
                <a:solidFill>
                  <a:srgbClr val="333333"/>
                </a:solidFill>
                <a:latin typeface="arial" panose="020B0604020202020204" pitchFamily="34" charset="0"/>
              </a:rPr>
              <a:t>1950</a:t>
            </a:r>
            <a:r>
              <a:rPr lang="zh-CN" altLang="en-US" sz="3200" dirty="0">
                <a:solidFill>
                  <a:srgbClr val="333333"/>
                </a:solidFill>
                <a:latin typeface="arial" panose="020B0604020202020204" pitchFamily="34" charset="0"/>
              </a:rPr>
              <a:t>年</a:t>
            </a:r>
            <a:r>
              <a:rPr lang="en-US" altLang="zh-CN" sz="3200" dirty="0">
                <a:solidFill>
                  <a:srgbClr val="333333"/>
                </a:solidFill>
                <a:latin typeface="arial" panose="020B0604020202020204" pitchFamily="34" charset="0"/>
              </a:rPr>
              <a:t>12</a:t>
            </a:r>
            <a:r>
              <a:rPr lang="zh-CN" altLang="en-US" sz="3200" dirty="0">
                <a:solidFill>
                  <a:srgbClr val="333333"/>
                </a:solidFill>
                <a:latin typeface="arial" panose="020B0604020202020204" pitchFamily="34" charset="0"/>
              </a:rPr>
              <a:t>月</a:t>
            </a:r>
            <a:r>
              <a:rPr lang="en-US" altLang="zh-CN" sz="3200" dirty="0">
                <a:solidFill>
                  <a:srgbClr val="333333"/>
                </a:solidFill>
                <a:latin typeface="arial" panose="020B0604020202020204" pitchFamily="34" charset="0"/>
              </a:rPr>
              <a:t>31</a:t>
            </a:r>
            <a:r>
              <a:rPr lang="zh-CN" altLang="en-US" sz="3200" dirty="0">
                <a:solidFill>
                  <a:srgbClr val="333333"/>
                </a:solidFill>
                <a:latin typeface="arial" panose="020B0604020202020204" pitchFamily="34" charset="0"/>
              </a:rPr>
              <a:t>日至</a:t>
            </a:r>
            <a:r>
              <a:rPr lang="en-US" altLang="zh-CN" sz="3200" dirty="0">
                <a:solidFill>
                  <a:srgbClr val="333333"/>
                </a:solidFill>
                <a:latin typeface="arial" panose="020B0604020202020204" pitchFamily="34" charset="0"/>
              </a:rPr>
              <a:t>1951</a:t>
            </a:r>
            <a:r>
              <a:rPr lang="zh-CN" altLang="en-US" sz="3200" dirty="0">
                <a:solidFill>
                  <a:srgbClr val="333333"/>
                </a:solidFill>
                <a:latin typeface="arial" panose="020B0604020202020204" pitchFamily="34" charset="0"/>
              </a:rPr>
              <a:t>年</a:t>
            </a:r>
            <a:r>
              <a:rPr lang="en-US" altLang="zh-CN" sz="3200" dirty="0">
                <a:solidFill>
                  <a:srgbClr val="333333"/>
                </a:solidFill>
                <a:latin typeface="arial" panose="020B0604020202020204" pitchFamily="34" charset="0"/>
              </a:rPr>
              <a:t>1</a:t>
            </a:r>
            <a:r>
              <a:rPr lang="zh-CN" altLang="en-US" sz="3200" dirty="0">
                <a:solidFill>
                  <a:srgbClr val="333333"/>
                </a:solidFill>
                <a:latin typeface="arial" panose="020B0604020202020204" pitchFamily="34" charset="0"/>
              </a:rPr>
              <a:t>月</a:t>
            </a:r>
            <a:r>
              <a:rPr lang="en-US" altLang="zh-CN" sz="3200" dirty="0">
                <a:solidFill>
                  <a:srgbClr val="333333"/>
                </a:solidFill>
                <a:latin typeface="arial" panose="020B0604020202020204" pitchFamily="34" charset="0"/>
              </a:rPr>
              <a:t>8</a:t>
            </a:r>
            <a:r>
              <a:rPr lang="zh-CN" altLang="en-US" sz="3200" dirty="0">
                <a:solidFill>
                  <a:srgbClr val="333333"/>
                </a:solidFill>
                <a:latin typeface="arial" panose="020B0604020202020204" pitchFamily="34" charset="0"/>
              </a:rPr>
              <a:t>日，</a:t>
            </a:r>
            <a:r>
              <a:rPr lang="zh-CN" altLang="en-US" sz="3200" dirty="0">
                <a:solidFill>
                  <a:srgbClr val="C00000"/>
                </a:solidFill>
                <a:latin typeface="arial" panose="020B0604020202020204" pitchFamily="34" charset="0"/>
              </a:rPr>
              <a:t>为打破美国政府“先停火，后谈判”</a:t>
            </a:r>
            <a:r>
              <a:rPr lang="zh-CN" altLang="en-US" sz="3200" dirty="0">
                <a:solidFill>
                  <a:srgbClr val="333333"/>
                </a:solidFill>
                <a:latin typeface="arial" panose="020B0604020202020204" pitchFamily="34" charset="0"/>
              </a:rPr>
              <a:t>，争取喘息时间，卷土重来的阴谋，</a:t>
            </a:r>
            <a:r>
              <a:rPr lang="zh-CN" altLang="en-US" sz="3200" dirty="0">
                <a:solidFill>
                  <a:srgbClr val="C00000"/>
                </a:solidFill>
                <a:latin typeface="arial" panose="020B0604020202020204" pitchFamily="34" charset="0"/>
              </a:rPr>
              <a:t>突破“三八线”</a:t>
            </a:r>
            <a:r>
              <a:rPr lang="zh-CN" altLang="en-US" sz="3200" dirty="0">
                <a:solidFill>
                  <a:srgbClr val="333333"/>
                </a:solidFill>
                <a:latin typeface="arial" panose="020B0604020202020204" pitchFamily="34" charset="0"/>
              </a:rPr>
              <a:t>，对美国为首的“联合国军”及其指挥的韩国国军进行的进攻战役。 </a:t>
            </a:r>
            <a:endParaRPr lang="en-US" altLang="zh-CN" sz="3200" dirty="0">
              <a:solidFill>
                <a:srgbClr val="333333"/>
              </a:solidFill>
              <a:latin typeface="arial" panose="020B0604020202020204" pitchFamily="34" charset="0"/>
            </a:endParaRPr>
          </a:p>
          <a:p>
            <a:r>
              <a:rPr lang="zh-CN" altLang="en-US" sz="3200" dirty="0">
                <a:solidFill>
                  <a:srgbClr val="333333"/>
                </a:solidFill>
                <a:latin typeface="arial" panose="020B0604020202020204" pitchFamily="34" charset="0"/>
              </a:rPr>
              <a:t>志愿军集中</a:t>
            </a:r>
            <a:r>
              <a:rPr lang="en-US" altLang="zh-CN" sz="3200" dirty="0">
                <a:solidFill>
                  <a:srgbClr val="333333"/>
                </a:solidFill>
                <a:latin typeface="arial" panose="020B0604020202020204" pitchFamily="34" charset="0"/>
              </a:rPr>
              <a:t>6</a:t>
            </a:r>
            <a:r>
              <a:rPr lang="zh-CN" altLang="en-US" sz="3200" dirty="0">
                <a:solidFill>
                  <a:srgbClr val="333333"/>
                </a:solidFill>
                <a:latin typeface="arial" panose="020B0604020202020204" pitchFamily="34" charset="0"/>
              </a:rPr>
              <a:t>个军，在人民军</a:t>
            </a:r>
            <a:r>
              <a:rPr lang="en-US" altLang="zh-CN" sz="3200" dirty="0">
                <a:solidFill>
                  <a:srgbClr val="333333"/>
                </a:solidFill>
                <a:latin typeface="arial" panose="020B0604020202020204" pitchFamily="34" charset="0"/>
              </a:rPr>
              <a:t>3</a:t>
            </a:r>
            <a:r>
              <a:rPr lang="zh-CN" altLang="en-US" sz="3200" dirty="0">
                <a:solidFill>
                  <a:srgbClr val="333333"/>
                </a:solidFill>
                <a:latin typeface="arial" panose="020B0604020202020204" pitchFamily="34" charset="0"/>
              </a:rPr>
              <a:t>个军团协同下，对依托“三八线”既设阵地进行防御的“联合国军”发起全线进攻，将其从“三八线”</a:t>
            </a:r>
            <a:r>
              <a:rPr lang="zh-CN" altLang="en-US" sz="3200" dirty="0">
                <a:solidFill>
                  <a:srgbClr val="C00000"/>
                </a:solidFill>
                <a:latin typeface="arial" panose="020B0604020202020204" pitchFamily="34" charset="0"/>
              </a:rPr>
              <a:t>击退至北纬</a:t>
            </a:r>
            <a:r>
              <a:rPr lang="en-US" altLang="zh-CN" sz="3200" dirty="0">
                <a:solidFill>
                  <a:srgbClr val="C00000"/>
                </a:solidFill>
                <a:latin typeface="arial" panose="020B0604020202020204" pitchFamily="34" charset="0"/>
              </a:rPr>
              <a:t>37°</a:t>
            </a:r>
            <a:r>
              <a:rPr lang="zh-CN" altLang="en-US" sz="3200" dirty="0">
                <a:solidFill>
                  <a:srgbClr val="C00000"/>
                </a:solidFill>
                <a:latin typeface="arial" panose="020B0604020202020204" pitchFamily="34" charset="0"/>
              </a:rPr>
              <a:t>线附近地区，占领韩国首都汉城</a:t>
            </a:r>
            <a:r>
              <a:rPr lang="zh-CN" altLang="en-US" sz="3200" dirty="0">
                <a:solidFill>
                  <a:srgbClr val="333333"/>
                </a:solidFill>
                <a:latin typeface="arial" panose="020B0604020202020204" pitchFamily="34" charset="0"/>
              </a:rPr>
              <a:t>（今首尔），并适时停止了战役追击。第三次战役共歼敌</a:t>
            </a:r>
            <a:r>
              <a:rPr lang="en-US" altLang="zh-CN" sz="3200" dirty="0">
                <a:solidFill>
                  <a:srgbClr val="333333"/>
                </a:solidFill>
                <a:latin typeface="arial" panose="020B0604020202020204" pitchFamily="34" charset="0"/>
              </a:rPr>
              <a:t>19000</a:t>
            </a:r>
            <a:r>
              <a:rPr lang="zh-CN" altLang="en-US" sz="3200" dirty="0">
                <a:solidFill>
                  <a:srgbClr val="333333"/>
                </a:solidFill>
                <a:latin typeface="arial" panose="020B0604020202020204" pitchFamily="34" charset="0"/>
              </a:rPr>
              <a:t>多人。</a:t>
            </a:r>
            <a:endParaRPr lang="zh-CN" altLang="en-US" sz="3200" dirty="0"/>
          </a:p>
        </p:txBody>
      </p:sp>
      <p:sp>
        <p:nvSpPr>
          <p:cNvPr id="8" name="文本框 7">
            <a:extLst>
              <a:ext uri="{FF2B5EF4-FFF2-40B4-BE49-F238E27FC236}">
                <a16:creationId xmlns:a16="http://schemas.microsoft.com/office/drawing/2014/main" id="{FB10BE1C-0E9D-4BBB-98CE-8632AF62BB52}"/>
              </a:ext>
            </a:extLst>
          </p:cNvPr>
          <p:cNvSpPr txBox="1"/>
          <p:nvPr/>
        </p:nvSpPr>
        <p:spPr>
          <a:xfrm>
            <a:off x="566987" y="1130301"/>
            <a:ext cx="678422" cy="769441"/>
          </a:xfrm>
          <a:prstGeom prst="rect">
            <a:avLst/>
          </a:prstGeom>
          <a:noFill/>
        </p:spPr>
        <p:txBody>
          <a:bodyPr wrap="square" rtlCol="0">
            <a:spAutoFit/>
          </a:bodyPr>
          <a:lstStyle/>
          <a:p>
            <a:pPr algn="ctr"/>
            <a:r>
              <a:rPr lang="en-US" altLang="zh-CN" sz="4400" b="1" dirty="0">
                <a:solidFill>
                  <a:srgbClr val="D11813"/>
                </a:solidFill>
                <a:latin typeface="微软雅黑" panose="020B0503020204020204" pitchFamily="34" charset="-122"/>
                <a:ea typeface="微软雅黑" panose="020B0503020204020204" pitchFamily="34" charset="-122"/>
              </a:rPr>
              <a:t>C </a:t>
            </a:r>
            <a:endParaRPr lang="zh-CN" altLang="en-US" sz="4400" b="1" dirty="0">
              <a:solidFill>
                <a:srgbClr val="D11813"/>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F8FFFC8A-9446-42A5-8FDC-306DF07883D5}"/>
              </a:ext>
            </a:extLst>
          </p:cNvPr>
          <p:cNvSpPr/>
          <p:nvPr/>
        </p:nvSpPr>
        <p:spPr>
          <a:xfrm>
            <a:off x="37714" y="313723"/>
            <a:ext cx="2646879" cy="830997"/>
          </a:xfrm>
          <a:prstGeom prst="rect">
            <a:avLst/>
          </a:prstGeom>
        </p:spPr>
        <p:txBody>
          <a:bodyPr wrap="none">
            <a:spAutoFit/>
          </a:bodyPr>
          <a:lstStyle/>
          <a:p>
            <a:pPr algn="ctr">
              <a:defRPr/>
            </a:pPr>
            <a:r>
              <a:rPr lang="zh-CN" altLang="en-US" sz="4800" b="1" dirty="0">
                <a:solidFill>
                  <a:srgbClr val="D11813"/>
                </a:solidFill>
                <a:latin typeface="微软雅黑" panose="020B0503020204020204" pitchFamily="34" charset="-122"/>
                <a:ea typeface="微软雅黑" panose="020B0503020204020204" pitchFamily="34" charset="-122"/>
              </a:rPr>
              <a:t>战争历程</a:t>
            </a:r>
          </a:p>
        </p:txBody>
      </p:sp>
    </p:spTree>
    <p:extLst>
      <p:ext uri="{BB962C8B-B14F-4D97-AF65-F5344CB8AC3E}">
        <p14:creationId xmlns:p14="http://schemas.microsoft.com/office/powerpoint/2010/main" val="2604804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900"/>
                                  </p:stCondLst>
                                  <p:iterate type="lt">
                                    <p:tmPct val="10000"/>
                                  </p:iterate>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9"/>
                                        </p:tgtEl>
                                        <p:attrNameLst>
                                          <p:attrName>ppt_y</p:attrName>
                                        </p:attrNameLst>
                                      </p:cBhvr>
                                      <p:tavLst>
                                        <p:tav tm="0">
                                          <p:val>
                                            <p:strVal val="#ppt_y"/>
                                          </p:val>
                                        </p:tav>
                                        <p:tav tm="100000">
                                          <p:val>
                                            <p:strVal val="#ppt_y"/>
                                          </p:val>
                                        </p:tav>
                                      </p:tavLst>
                                    </p:anim>
                                    <p:anim calcmode="lin" valueType="num">
                                      <p:cBhvr>
                                        <p:cTn id="9" dur="500" fill="hold"/>
                                        <p:tgtEl>
                                          <p:spTgt spid="3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9"/>
                                        </p:tgtEl>
                                      </p:cBhvr>
                                    </p:animEffect>
                                  </p:childTnLst>
                                </p:cTn>
                              </p:par>
                              <p:par>
                                <p:cTn id="12" presetID="10" presetClass="entr" presetSubtype="0" fill="hold" grpId="0" nodeType="withEffect" nodePh="1">
                                  <p:stCondLst>
                                    <p:cond delay="1300"/>
                                  </p:stCondLst>
                                  <p:endCondLst>
                                    <p:cond evt="begin" delay="0">
                                      <p:tn val="12"/>
                                    </p:cond>
                                  </p:endCondLst>
                                  <p:iterate type="lt">
                                    <p:tmPct val="5000"/>
                                  </p:iterate>
                                  <p:childTnLst>
                                    <p:set>
                                      <p:cBhvr>
                                        <p:cTn id="13" dur="1" fill="hold">
                                          <p:stCondLst>
                                            <p:cond delay="0"/>
                                          </p:stCondLst>
                                        </p:cTn>
                                        <p:tgtEl>
                                          <p:spTgt spid="38"/>
                                        </p:tgtEl>
                                        <p:attrNameLst>
                                          <p:attrName>style.visibility</p:attrName>
                                        </p:attrNameLst>
                                      </p:cBhvr>
                                      <p:to>
                                        <p:strVal val="visible"/>
                                      </p:to>
                                    </p:set>
                                    <p:animEffect transition="in" filter="fade">
                                      <p:cBhvr>
                                        <p:cTn id="14" dur="500"/>
                                        <p:tgtEl>
                                          <p:spTgt spid="38"/>
                                        </p:tgtEl>
                                      </p:cBhvr>
                                    </p:animEffect>
                                  </p:childTnLst>
                                </p:cTn>
                              </p:par>
                              <p:par>
                                <p:cTn id="15" presetID="10" presetClass="entr" presetSubtype="0" fill="hold" nodeType="withEffect">
                                  <p:stCondLst>
                                    <p:cond delay="4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entr" presetSubtype="0" fill="hold" grpId="0" nodeType="withEffect">
                                  <p:stCondLst>
                                    <p:cond delay="90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anim calcmode="lin" valueType="num">
                                      <p:cBhvr>
                                        <p:cTn id="21" dur="500" fill="hold"/>
                                        <p:tgtEl>
                                          <p:spTgt spid="8"/>
                                        </p:tgtEl>
                                        <p:attrNameLst>
                                          <p:attrName>ppt_x</p:attrName>
                                        </p:attrNameLst>
                                      </p:cBhvr>
                                      <p:tavLst>
                                        <p:tav tm="0">
                                          <p:val>
                                            <p:strVal val="#ppt_x"/>
                                          </p:val>
                                        </p:tav>
                                        <p:tav tm="100000">
                                          <p:val>
                                            <p:strVal val="#ppt_x"/>
                                          </p:val>
                                        </p:tav>
                                      </p:tavLst>
                                    </p:anim>
                                    <p:anim calcmode="lin" valueType="num">
                                      <p:cBhvr>
                                        <p:cTn id="22" dur="500" fill="hold"/>
                                        <p:tgtEl>
                                          <p:spTgt spid="8"/>
                                        </p:tgtEl>
                                        <p:attrNameLst>
                                          <p:attrName>ppt_y</p:attrName>
                                        </p:attrNameLst>
                                      </p:cBhvr>
                                      <p:tavLst>
                                        <p:tav tm="0">
                                          <p:val>
                                            <p:strVal val="#ppt_y+.1"/>
                                          </p:val>
                                        </p:tav>
                                        <p:tav tm="100000">
                                          <p:val>
                                            <p:strVal val="#ppt_y"/>
                                          </p:val>
                                        </p:tav>
                                      </p:tavLst>
                                    </p:anim>
                                  </p:childTnLst>
                                </p:cTn>
                              </p:par>
                              <p:par>
                                <p:cTn id="23" presetID="41" presetClass="entr" presetSubtype="0" fill="hold" grpId="0" nodeType="withEffect">
                                  <p:stCondLst>
                                    <p:cond delay="0"/>
                                  </p:stCondLst>
                                  <p:iterate type="lt">
                                    <p:tmPct val="10000"/>
                                  </p:iterate>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9"/>
                                        </p:tgtEl>
                                        <p:attrNameLst>
                                          <p:attrName>ppt_y</p:attrName>
                                        </p:attrNameLst>
                                      </p:cBhvr>
                                      <p:tavLst>
                                        <p:tav tm="0">
                                          <p:val>
                                            <p:strVal val="#ppt_y"/>
                                          </p:val>
                                        </p:tav>
                                        <p:tav tm="100000">
                                          <p:val>
                                            <p:strVal val="#ppt_y"/>
                                          </p:val>
                                        </p:tav>
                                      </p:tavLst>
                                    </p:anim>
                                    <p:anim calcmode="lin" valueType="num">
                                      <p:cBhvr>
                                        <p:cTn id="27"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8" grpId="0"/>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4.1.3"/>
</p:tagLst>
</file>

<file path=ppt/tags/tag2.xml><?xml version="1.0" encoding="utf-8"?>
<p:tagLst xmlns:a="http://schemas.openxmlformats.org/drawingml/2006/main" xmlns:r="http://schemas.openxmlformats.org/officeDocument/2006/relationships" xmlns:p="http://schemas.openxmlformats.org/presentationml/2006/main">
  <p:tag name="PA" val="v4.1.3"/>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651f068e-52dc-490f-9c60-68473b735c46}"/>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651f068e-52dc-490f-9c60-68473b735c46}"/>
</p:tagLst>
</file>

<file path=ppt/tags/tag5.xml><?xml version="1.0" encoding="utf-8"?>
<p:tagLst xmlns:a="http://schemas.openxmlformats.org/drawingml/2006/main" xmlns:r="http://schemas.openxmlformats.org/officeDocument/2006/relationships" xmlns:p="http://schemas.openxmlformats.org/presentationml/2006/main">
  <p:tag name="KSO_WM_UNIT_TABLE_BEAUTIFY" val="smartTable{651f068e-52dc-490f-9c60-68473b735c46}"/>
</p:tagLst>
</file>

<file path=ppt/tags/tag6.xml><?xml version="1.0" encoding="utf-8"?>
<p:tagLst xmlns:a="http://schemas.openxmlformats.org/drawingml/2006/main" xmlns:r="http://schemas.openxmlformats.org/officeDocument/2006/relationships" xmlns:p="http://schemas.openxmlformats.org/presentationml/2006/main">
  <p:tag name="PA" val="v4.1.3"/>
</p:tagLst>
</file>

<file path=ppt/theme/theme1.xml><?xml version="1.0" encoding="utf-8"?>
<a:theme xmlns:a="http://schemas.openxmlformats.org/drawingml/2006/main" name="Office 主题">
  <a:themeElements>
    <a:clrScheme name="党政风格@">
      <a:dk1>
        <a:sysClr val="windowText" lastClr="000000"/>
      </a:dk1>
      <a:lt1>
        <a:sysClr val="window" lastClr="FFFFFF"/>
      </a:lt1>
      <a:dk2>
        <a:srgbClr val="44546A"/>
      </a:dk2>
      <a:lt2>
        <a:srgbClr val="FF0000"/>
      </a:lt2>
      <a:accent1>
        <a:srgbClr val="960404"/>
      </a:accent1>
      <a:accent2>
        <a:srgbClr val="F41A24"/>
      </a:accent2>
      <a:accent3>
        <a:srgbClr val="F0B700"/>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1885</TotalTime>
  <Words>2863</Words>
  <Application>Microsoft Office PowerPoint</Application>
  <PresentationFormat>宽屏</PresentationFormat>
  <Paragraphs>172</Paragraphs>
  <Slides>30</Slides>
  <Notes>0</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30</vt:i4>
      </vt:variant>
    </vt:vector>
  </HeadingPairs>
  <TitlesOfParts>
    <vt:vector size="39" baseType="lpstr">
      <vt:lpstr>阿里巴巴普惠体 H</vt:lpstr>
      <vt:lpstr>思源黑体 CN Heavy</vt:lpstr>
      <vt:lpstr>宋体</vt:lpstr>
      <vt:lpstr>微软雅黑</vt:lpstr>
      <vt:lpstr>Arial</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51PPT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51PPT模板网</dc:creator>
  <cp:keywords>www.51pptmoban.com</cp:keywords>
  <dc:description>www.51pptmoban.com</dc:description>
  <cp:lastModifiedBy>867307433@qq.com</cp:lastModifiedBy>
  <cp:revision>131</cp:revision>
  <dcterms:created xsi:type="dcterms:W3CDTF">2015-07-11T00:33:58Z</dcterms:created>
  <dcterms:modified xsi:type="dcterms:W3CDTF">2020-05-06T04:29:24Z</dcterms:modified>
</cp:coreProperties>
</file>